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6858000" cx="12192000"/>
  <p:notesSz cx="6858000" cy="9144000"/>
  <p:embeddedFontLst>
    <p:embeddedFont>
      <p:font typeface="Ubuntu"/>
      <p:regular r:id="rId28"/>
      <p:bold r:id="rId29"/>
      <p:italic r:id="rId30"/>
      <p:boldItalic r:id="rId31"/>
    </p:embeddedFont>
    <p:embeddedFont>
      <p:font typeface="Century Gothic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9AA0A6"/>
          </p15:clr>
        </p15:guide>
        <p15:guide id="2" pos="384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6" roundtripDataSignature="AMtx7mjN0HEgISHXVXBOciFw2c1+x4Ju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Ubuntu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Ubuntu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Ubuntu-boldItalic.fntdata"/><Relationship Id="rId30" Type="http://schemas.openxmlformats.org/officeDocument/2006/relationships/font" Target="fonts/Ubuntu-italic.fntdata"/><Relationship Id="rId11" Type="http://schemas.openxmlformats.org/officeDocument/2006/relationships/slide" Target="slides/slide5.xml"/><Relationship Id="rId33" Type="http://schemas.openxmlformats.org/officeDocument/2006/relationships/font" Target="fonts/CenturyGothic-bold.fntdata"/><Relationship Id="rId10" Type="http://schemas.openxmlformats.org/officeDocument/2006/relationships/slide" Target="slides/slide4.xml"/><Relationship Id="rId32" Type="http://schemas.openxmlformats.org/officeDocument/2006/relationships/font" Target="fonts/CenturyGothic-regular.fntdata"/><Relationship Id="rId13" Type="http://schemas.openxmlformats.org/officeDocument/2006/relationships/slide" Target="slides/slide7.xml"/><Relationship Id="rId35" Type="http://schemas.openxmlformats.org/officeDocument/2006/relationships/font" Target="fonts/CenturyGothic-boldItalic.fntdata"/><Relationship Id="rId12" Type="http://schemas.openxmlformats.org/officeDocument/2006/relationships/slide" Target="slides/slide6.xml"/><Relationship Id="rId34" Type="http://schemas.openxmlformats.org/officeDocument/2006/relationships/font" Target="fonts/CenturyGothic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:notes"/>
          <p:cNvSpPr/>
          <p:nvPr>
            <p:ph idx="2" type="sldImg"/>
          </p:nvPr>
        </p:nvSpPr>
        <p:spPr>
          <a:xfrm>
            <a:off x="685800" y="1143000"/>
            <a:ext cx="5484600" cy="30844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" name="Google Shape;206;p1:notes"/>
          <p:cNvSpPr txBox="1"/>
          <p:nvPr>
            <p:ph idx="1"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  <p:sp>
        <p:nvSpPr>
          <p:cNvPr id="207" name="Google Shape;207;p1:notes"/>
          <p:cNvSpPr txBox="1"/>
          <p:nvPr>
            <p:ph idx="12" type="sldNum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dc6df43079_0_129:notes"/>
          <p:cNvSpPr/>
          <p:nvPr>
            <p:ph idx="2" type="sldImg"/>
          </p:nvPr>
        </p:nvSpPr>
        <p:spPr>
          <a:xfrm>
            <a:off x="685800" y="1143000"/>
            <a:ext cx="54846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2" name="Google Shape;362;g1dc6df43079_0_129:notes"/>
          <p:cNvSpPr txBox="1"/>
          <p:nvPr>
            <p:ph idx="1" type="body"/>
          </p:nvPr>
        </p:nvSpPr>
        <p:spPr>
          <a:xfrm>
            <a:off x="685800" y="4400640"/>
            <a:ext cx="5484600" cy="3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1dc6df43079_0_129:notes"/>
          <p:cNvSpPr txBox="1"/>
          <p:nvPr>
            <p:ph idx="12" type="sldNum"/>
          </p:nvPr>
        </p:nvSpPr>
        <p:spPr>
          <a:xfrm>
            <a:off x="3884760" y="8685360"/>
            <a:ext cx="2970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p10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dc6df43079_0_3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4" name="Google Shape;384;g1dc6df43079_0_3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g1dc6df43079_0_3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dc6df43079_0_6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5" name="Google Shape;395;g1dc6df43079_0_6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g1dc6df43079_0_6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daee726ca3_0_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g1daee726ca3_0_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dc6df43079_0_4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g1dc6df43079_0_4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1:notes"/>
          <p:cNvSpPr/>
          <p:nvPr>
            <p:ph idx="2" type="sldImg"/>
          </p:nvPr>
        </p:nvSpPr>
        <p:spPr>
          <a:xfrm>
            <a:off x="685800" y="1143000"/>
            <a:ext cx="5484600" cy="30844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2" name="Google Shape;432;p11:notes"/>
          <p:cNvSpPr txBox="1"/>
          <p:nvPr>
            <p:ph idx="1" type="body"/>
          </p:nvPr>
        </p:nvSpPr>
        <p:spPr>
          <a:xfrm>
            <a:off x="685800" y="4400640"/>
            <a:ext cx="5484600" cy="359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1:notes"/>
          <p:cNvSpPr txBox="1"/>
          <p:nvPr>
            <p:ph idx="12" type="sldNum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6" name="Google Shape;446;p1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6" name="Google Shape;456;p1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9" name="Google Shape;469;p1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:notes"/>
          <p:cNvSpPr/>
          <p:nvPr>
            <p:ph idx="2" type="sldImg"/>
          </p:nvPr>
        </p:nvSpPr>
        <p:spPr>
          <a:xfrm>
            <a:off x="685800" y="1143000"/>
            <a:ext cx="5484600" cy="30844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0" name="Google Shape;220;p2:notes"/>
          <p:cNvSpPr txBox="1"/>
          <p:nvPr>
            <p:ph idx="1"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  <p:sp>
        <p:nvSpPr>
          <p:cNvPr id="221" name="Google Shape;221;p2:notes"/>
          <p:cNvSpPr txBox="1"/>
          <p:nvPr>
            <p:ph idx="12" type="sldNum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c6df43079_0_11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0" name="Google Shape;480;g1dc6df43079_0_11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dc6df43079_0_9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2" name="Google Shape;492;g1dc6df43079_0_9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dafe78f8ad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200"/>
          </a:p>
        </p:txBody>
      </p:sp>
      <p:sp>
        <p:nvSpPr>
          <p:cNvPr id="256" name="Google Shape;256;g1dafe78f8ad_0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:notes"/>
          <p:cNvSpPr/>
          <p:nvPr>
            <p:ph idx="2" type="sldImg"/>
          </p:nvPr>
        </p:nvSpPr>
        <p:spPr>
          <a:xfrm>
            <a:off x="685800" y="1143000"/>
            <a:ext cx="5484600" cy="30844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7" name="Google Shape;277;p4:notes"/>
          <p:cNvSpPr txBox="1"/>
          <p:nvPr>
            <p:ph idx="1" type="body"/>
          </p:nvPr>
        </p:nvSpPr>
        <p:spPr>
          <a:xfrm>
            <a:off x="685800" y="4400640"/>
            <a:ext cx="5484600" cy="359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:notes"/>
          <p:cNvSpPr txBox="1"/>
          <p:nvPr>
            <p:ph idx="12" type="sldNum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db0626a221_1_0:notes"/>
          <p:cNvSpPr/>
          <p:nvPr>
            <p:ph idx="2" type="sldImg"/>
          </p:nvPr>
        </p:nvSpPr>
        <p:spPr>
          <a:xfrm>
            <a:off x="685800" y="1143000"/>
            <a:ext cx="54846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4" name="Google Shape;294;g1db0626a221_1_0:notes"/>
          <p:cNvSpPr txBox="1"/>
          <p:nvPr>
            <p:ph idx="1" type="body"/>
          </p:nvPr>
        </p:nvSpPr>
        <p:spPr>
          <a:xfrm>
            <a:off x="685800" y="4400640"/>
            <a:ext cx="5484600" cy="3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95" name="Google Shape;295;g1db0626a221_1_0:notes"/>
          <p:cNvSpPr txBox="1"/>
          <p:nvPr>
            <p:ph idx="12" type="sldNum"/>
          </p:nvPr>
        </p:nvSpPr>
        <p:spPr>
          <a:xfrm>
            <a:off x="3884760" y="8685360"/>
            <a:ext cx="2970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13" name="Google Shape;313;p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:notes"/>
          <p:cNvSpPr/>
          <p:nvPr>
            <p:ph idx="2" type="sldImg"/>
          </p:nvPr>
        </p:nvSpPr>
        <p:spPr>
          <a:xfrm>
            <a:off x="685800" y="1143000"/>
            <a:ext cx="5484600" cy="30844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Google Shape;330;p8:notes"/>
          <p:cNvSpPr txBox="1"/>
          <p:nvPr>
            <p:ph idx="1" type="body"/>
          </p:nvPr>
        </p:nvSpPr>
        <p:spPr>
          <a:xfrm>
            <a:off x="685800" y="4400640"/>
            <a:ext cx="5484600" cy="359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8:notes"/>
          <p:cNvSpPr txBox="1"/>
          <p:nvPr>
            <p:ph idx="12" type="sldNum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p9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6:notes"/>
          <p:cNvSpPr/>
          <p:nvPr>
            <p:ph idx="2" type="sldImg"/>
          </p:nvPr>
        </p:nvSpPr>
        <p:spPr>
          <a:xfrm>
            <a:off x="685800" y="1143000"/>
            <a:ext cx="54846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2" name="Google Shape;352;p16:notes"/>
          <p:cNvSpPr txBox="1"/>
          <p:nvPr>
            <p:ph idx="1" type="body"/>
          </p:nvPr>
        </p:nvSpPr>
        <p:spPr>
          <a:xfrm>
            <a:off x="685800" y="4400640"/>
            <a:ext cx="5484600" cy="3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6:notes"/>
          <p:cNvSpPr txBox="1"/>
          <p:nvPr>
            <p:ph idx="12" type="sldNum"/>
          </p:nvPr>
        </p:nvSpPr>
        <p:spPr>
          <a:xfrm>
            <a:off x="3884760" y="8685360"/>
            <a:ext cx="2970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idx="11" type="ftr"/>
          </p:nvPr>
        </p:nvSpPr>
        <p:spPr>
          <a:xfrm rot="5400000">
            <a:off x="8953200" y="3225240"/>
            <a:ext cx="3858120" cy="3031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2" type="sldNum"/>
          </p:nvPr>
        </p:nvSpPr>
        <p:spPr>
          <a:xfrm>
            <a:off x="10352520" y="295560"/>
            <a:ext cx="836280" cy="765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21"/>
          <p:cNvSpPr txBox="1"/>
          <p:nvPr>
            <p:ph idx="10" type="dt"/>
          </p:nvPr>
        </p:nvSpPr>
        <p:spPr>
          <a:xfrm rot="5400000">
            <a:off x="10157040" y="1790640"/>
            <a:ext cx="988920" cy="303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2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2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2"/>
          <p:cNvSpPr txBox="1"/>
          <p:nvPr>
            <p:ph idx="11" type="ftr"/>
          </p:nvPr>
        </p:nvSpPr>
        <p:spPr>
          <a:xfrm rot="5400000">
            <a:off x="8953200" y="3225240"/>
            <a:ext cx="3858120" cy="3031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2"/>
          <p:cNvSpPr txBox="1"/>
          <p:nvPr>
            <p:ph idx="12" type="sldNum"/>
          </p:nvPr>
        </p:nvSpPr>
        <p:spPr>
          <a:xfrm>
            <a:off x="10352520" y="295560"/>
            <a:ext cx="836280" cy="765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32"/>
          <p:cNvSpPr txBox="1"/>
          <p:nvPr>
            <p:ph idx="10" type="dt"/>
          </p:nvPr>
        </p:nvSpPr>
        <p:spPr>
          <a:xfrm rot="5400000">
            <a:off x="10157040" y="1790640"/>
            <a:ext cx="988920" cy="303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3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3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3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3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3"/>
          <p:cNvSpPr txBox="1"/>
          <p:nvPr>
            <p:ph idx="11" type="ftr"/>
          </p:nvPr>
        </p:nvSpPr>
        <p:spPr>
          <a:xfrm rot="5400000">
            <a:off x="8953200" y="3225240"/>
            <a:ext cx="3858120" cy="3031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3"/>
          <p:cNvSpPr txBox="1"/>
          <p:nvPr>
            <p:ph idx="12" type="sldNum"/>
          </p:nvPr>
        </p:nvSpPr>
        <p:spPr>
          <a:xfrm>
            <a:off x="10352520" y="295560"/>
            <a:ext cx="836280" cy="765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33"/>
          <p:cNvSpPr txBox="1"/>
          <p:nvPr>
            <p:ph idx="10" type="dt"/>
          </p:nvPr>
        </p:nvSpPr>
        <p:spPr>
          <a:xfrm rot="5400000">
            <a:off x="10157040" y="1790640"/>
            <a:ext cx="988920" cy="303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4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4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4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4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4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4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4"/>
          <p:cNvSpPr txBox="1"/>
          <p:nvPr>
            <p:ph idx="11" type="ftr"/>
          </p:nvPr>
        </p:nvSpPr>
        <p:spPr>
          <a:xfrm rot="5400000">
            <a:off x="8953200" y="3225240"/>
            <a:ext cx="3858120" cy="3031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4"/>
          <p:cNvSpPr txBox="1"/>
          <p:nvPr>
            <p:ph idx="12" type="sldNum"/>
          </p:nvPr>
        </p:nvSpPr>
        <p:spPr>
          <a:xfrm>
            <a:off x="10352520" y="295560"/>
            <a:ext cx="836280" cy="765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34"/>
          <p:cNvSpPr txBox="1"/>
          <p:nvPr>
            <p:ph idx="10" type="dt"/>
          </p:nvPr>
        </p:nvSpPr>
        <p:spPr>
          <a:xfrm rot="5400000">
            <a:off x="10157040" y="1790640"/>
            <a:ext cx="988920" cy="303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1130760" y="6123240"/>
            <a:ext cx="75420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11033280" y="6113160"/>
            <a:ext cx="549360" cy="3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23"/>
          <p:cNvSpPr txBox="1"/>
          <p:nvPr>
            <p:ph idx="10" type="dt"/>
          </p:nvPr>
        </p:nvSpPr>
        <p:spPr>
          <a:xfrm>
            <a:off x="8902440" y="6113160"/>
            <a:ext cx="15984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5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5"/>
          <p:cNvSpPr txBox="1"/>
          <p:nvPr>
            <p:ph idx="11" type="ftr"/>
          </p:nvPr>
        </p:nvSpPr>
        <p:spPr>
          <a:xfrm>
            <a:off x="1130760" y="6123240"/>
            <a:ext cx="75420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5"/>
          <p:cNvSpPr txBox="1"/>
          <p:nvPr>
            <p:ph idx="12" type="sldNum"/>
          </p:nvPr>
        </p:nvSpPr>
        <p:spPr>
          <a:xfrm>
            <a:off x="11033280" y="6113160"/>
            <a:ext cx="549360" cy="3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35"/>
          <p:cNvSpPr txBox="1"/>
          <p:nvPr>
            <p:ph idx="10" type="dt"/>
          </p:nvPr>
        </p:nvSpPr>
        <p:spPr>
          <a:xfrm>
            <a:off x="8902440" y="6113160"/>
            <a:ext cx="15984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6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6"/>
          <p:cNvSpPr txBox="1"/>
          <p:nvPr>
            <p:ph idx="11" type="ftr"/>
          </p:nvPr>
        </p:nvSpPr>
        <p:spPr>
          <a:xfrm>
            <a:off x="1130760" y="6123240"/>
            <a:ext cx="75420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6"/>
          <p:cNvSpPr txBox="1"/>
          <p:nvPr>
            <p:ph idx="12" type="sldNum"/>
          </p:nvPr>
        </p:nvSpPr>
        <p:spPr>
          <a:xfrm>
            <a:off x="11033280" y="6113160"/>
            <a:ext cx="549360" cy="3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36"/>
          <p:cNvSpPr txBox="1"/>
          <p:nvPr>
            <p:ph idx="10" type="dt"/>
          </p:nvPr>
        </p:nvSpPr>
        <p:spPr>
          <a:xfrm>
            <a:off x="8902440" y="6113160"/>
            <a:ext cx="15984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7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7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7"/>
          <p:cNvSpPr txBox="1"/>
          <p:nvPr>
            <p:ph idx="11" type="ftr"/>
          </p:nvPr>
        </p:nvSpPr>
        <p:spPr>
          <a:xfrm>
            <a:off x="1130760" y="6123240"/>
            <a:ext cx="75420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7"/>
          <p:cNvSpPr txBox="1"/>
          <p:nvPr>
            <p:ph idx="12" type="sldNum"/>
          </p:nvPr>
        </p:nvSpPr>
        <p:spPr>
          <a:xfrm>
            <a:off x="11033280" y="6113160"/>
            <a:ext cx="549360" cy="3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37"/>
          <p:cNvSpPr txBox="1"/>
          <p:nvPr>
            <p:ph idx="10" type="dt"/>
          </p:nvPr>
        </p:nvSpPr>
        <p:spPr>
          <a:xfrm>
            <a:off x="8902440" y="6113160"/>
            <a:ext cx="15984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8"/>
          <p:cNvSpPr txBox="1"/>
          <p:nvPr>
            <p:ph idx="11" type="ftr"/>
          </p:nvPr>
        </p:nvSpPr>
        <p:spPr>
          <a:xfrm>
            <a:off x="1130760" y="6123240"/>
            <a:ext cx="75420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8"/>
          <p:cNvSpPr txBox="1"/>
          <p:nvPr>
            <p:ph idx="12" type="sldNum"/>
          </p:nvPr>
        </p:nvSpPr>
        <p:spPr>
          <a:xfrm>
            <a:off x="11033280" y="6113160"/>
            <a:ext cx="549360" cy="3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38"/>
          <p:cNvSpPr txBox="1"/>
          <p:nvPr>
            <p:ph idx="10" type="dt"/>
          </p:nvPr>
        </p:nvSpPr>
        <p:spPr>
          <a:xfrm>
            <a:off x="8902440" y="6113160"/>
            <a:ext cx="15984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9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9"/>
          <p:cNvSpPr txBox="1"/>
          <p:nvPr>
            <p:ph idx="11" type="ftr"/>
          </p:nvPr>
        </p:nvSpPr>
        <p:spPr>
          <a:xfrm>
            <a:off x="1130760" y="6123240"/>
            <a:ext cx="75420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9"/>
          <p:cNvSpPr txBox="1"/>
          <p:nvPr>
            <p:ph idx="12" type="sldNum"/>
          </p:nvPr>
        </p:nvSpPr>
        <p:spPr>
          <a:xfrm>
            <a:off x="11033280" y="6113160"/>
            <a:ext cx="549360" cy="3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39"/>
          <p:cNvSpPr txBox="1"/>
          <p:nvPr>
            <p:ph idx="10" type="dt"/>
          </p:nvPr>
        </p:nvSpPr>
        <p:spPr>
          <a:xfrm>
            <a:off x="8902440" y="6113160"/>
            <a:ext cx="15984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40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40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40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40"/>
          <p:cNvSpPr txBox="1"/>
          <p:nvPr>
            <p:ph idx="11" type="ftr"/>
          </p:nvPr>
        </p:nvSpPr>
        <p:spPr>
          <a:xfrm>
            <a:off x="1130760" y="6123240"/>
            <a:ext cx="75420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40"/>
          <p:cNvSpPr txBox="1"/>
          <p:nvPr>
            <p:ph idx="12" type="sldNum"/>
          </p:nvPr>
        </p:nvSpPr>
        <p:spPr>
          <a:xfrm>
            <a:off x="11033280" y="6113160"/>
            <a:ext cx="549360" cy="3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40"/>
          <p:cNvSpPr txBox="1"/>
          <p:nvPr>
            <p:ph idx="10" type="dt"/>
          </p:nvPr>
        </p:nvSpPr>
        <p:spPr>
          <a:xfrm>
            <a:off x="8902440" y="6113160"/>
            <a:ext cx="15984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4"/>
          <p:cNvSpPr txBox="1"/>
          <p:nvPr>
            <p:ph idx="11" type="ftr"/>
          </p:nvPr>
        </p:nvSpPr>
        <p:spPr>
          <a:xfrm rot="5400000">
            <a:off x="8953200" y="3225240"/>
            <a:ext cx="3858120" cy="3031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2" type="sldNum"/>
          </p:nvPr>
        </p:nvSpPr>
        <p:spPr>
          <a:xfrm>
            <a:off x="10352520" y="295560"/>
            <a:ext cx="836280" cy="765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24"/>
          <p:cNvSpPr txBox="1"/>
          <p:nvPr>
            <p:ph idx="10" type="dt"/>
          </p:nvPr>
        </p:nvSpPr>
        <p:spPr>
          <a:xfrm rot="5400000">
            <a:off x="10157040" y="1790640"/>
            <a:ext cx="988920" cy="303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41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41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41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41"/>
          <p:cNvSpPr txBox="1"/>
          <p:nvPr>
            <p:ph idx="11" type="ftr"/>
          </p:nvPr>
        </p:nvSpPr>
        <p:spPr>
          <a:xfrm>
            <a:off x="1130760" y="6123240"/>
            <a:ext cx="75420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41"/>
          <p:cNvSpPr txBox="1"/>
          <p:nvPr>
            <p:ph idx="12" type="sldNum"/>
          </p:nvPr>
        </p:nvSpPr>
        <p:spPr>
          <a:xfrm>
            <a:off x="11033280" y="6113160"/>
            <a:ext cx="549360" cy="3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41"/>
          <p:cNvSpPr txBox="1"/>
          <p:nvPr>
            <p:ph idx="10" type="dt"/>
          </p:nvPr>
        </p:nvSpPr>
        <p:spPr>
          <a:xfrm>
            <a:off x="8902440" y="6113160"/>
            <a:ext cx="15984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42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42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42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42"/>
          <p:cNvSpPr txBox="1"/>
          <p:nvPr>
            <p:ph idx="11" type="ftr"/>
          </p:nvPr>
        </p:nvSpPr>
        <p:spPr>
          <a:xfrm>
            <a:off x="1130760" y="6123240"/>
            <a:ext cx="75420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42"/>
          <p:cNvSpPr txBox="1"/>
          <p:nvPr>
            <p:ph idx="12" type="sldNum"/>
          </p:nvPr>
        </p:nvSpPr>
        <p:spPr>
          <a:xfrm>
            <a:off x="11033280" y="6113160"/>
            <a:ext cx="549360" cy="3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42"/>
          <p:cNvSpPr txBox="1"/>
          <p:nvPr>
            <p:ph idx="10" type="dt"/>
          </p:nvPr>
        </p:nvSpPr>
        <p:spPr>
          <a:xfrm>
            <a:off x="8902440" y="6113160"/>
            <a:ext cx="15984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43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43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43"/>
          <p:cNvSpPr txBox="1"/>
          <p:nvPr>
            <p:ph idx="11" type="ftr"/>
          </p:nvPr>
        </p:nvSpPr>
        <p:spPr>
          <a:xfrm>
            <a:off x="1130760" y="6123240"/>
            <a:ext cx="75420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43"/>
          <p:cNvSpPr txBox="1"/>
          <p:nvPr>
            <p:ph idx="12" type="sldNum"/>
          </p:nvPr>
        </p:nvSpPr>
        <p:spPr>
          <a:xfrm>
            <a:off x="11033280" y="6113160"/>
            <a:ext cx="549360" cy="3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p43"/>
          <p:cNvSpPr txBox="1"/>
          <p:nvPr>
            <p:ph idx="10" type="dt"/>
          </p:nvPr>
        </p:nvSpPr>
        <p:spPr>
          <a:xfrm>
            <a:off x="8902440" y="6113160"/>
            <a:ext cx="15984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4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44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44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44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44"/>
          <p:cNvSpPr txBox="1"/>
          <p:nvPr>
            <p:ph idx="11" type="ftr"/>
          </p:nvPr>
        </p:nvSpPr>
        <p:spPr>
          <a:xfrm>
            <a:off x="1130760" y="6123240"/>
            <a:ext cx="75420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44"/>
          <p:cNvSpPr txBox="1"/>
          <p:nvPr>
            <p:ph idx="12" type="sldNum"/>
          </p:nvPr>
        </p:nvSpPr>
        <p:spPr>
          <a:xfrm>
            <a:off x="11033280" y="6113160"/>
            <a:ext cx="549360" cy="3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p44"/>
          <p:cNvSpPr txBox="1"/>
          <p:nvPr>
            <p:ph idx="10" type="dt"/>
          </p:nvPr>
        </p:nvSpPr>
        <p:spPr>
          <a:xfrm>
            <a:off x="8902440" y="6113160"/>
            <a:ext cx="15984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45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45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45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45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45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45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45"/>
          <p:cNvSpPr txBox="1"/>
          <p:nvPr>
            <p:ph idx="11" type="ftr"/>
          </p:nvPr>
        </p:nvSpPr>
        <p:spPr>
          <a:xfrm>
            <a:off x="1130760" y="6123240"/>
            <a:ext cx="75420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45"/>
          <p:cNvSpPr txBox="1"/>
          <p:nvPr>
            <p:ph idx="12" type="sldNum"/>
          </p:nvPr>
        </p:nvSpPr>
        <p:spPr>
          <a:xfrm>
            <a:off x="11033280" y="6113160"/>
            <a:ext cx="549360" cy="3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45"/>
          <p:cNvSpPr txBox="1"/>
          <p:nvPr>
            <p:ph idx="10" type="dt"/>
          </p:nvPr>
        </p:nvSpPr>
        <p:spPr>
          <a:xfrm>
            <a:off x="8902440" y="6113160"/>
            <a:ext cx="15984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5"/>
          <p:cNvSpPr txBox="1"/>
          <p:nvPr>
            <p:ph idx="11" type="ftr"/>
          </p:nvPr>
        </p:nvSpPr>
        <p:spPr>
          <a:xfrm rot="5400000">
            <a:off x="8953200" y="3225240"/>
            <a:ext cx="3858120" cy="3031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2" type="sldNum"/>
          </p:nvPr>
        </p:nvSpPr>
        <p:spPr>
          <a:xfrm>
            <a:off x="10352520" y="295560"/>
            <a:ext cx="836280" cy="765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25"/>
          <p:cNvSpPr txBox="1"/>
          <p:nvPr>
            <p:ph idx="10" type="dt"/>
          </p:nvPr>
        </p:nvSpPr>
        <p:spPr>
          <a:xfrm rot="5400000">
            <a:off x="10157040" y="1790640"/>
            <a:ext cx="988920" cy="303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6"/>
          <p:cNvSpPr txBox="1"/>
          <p:nvPr>
            <p:ph idx="11" type="ftr"/>
          </p:nvPr>
        </p:nvSpPr>
        <p:spPr>
          <a:xfrm rot="5400000">
            <a:off x="8953200" y="3225240"/>
            <a:ext cx="3858120" cy="3031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2" type="sldNum"/>
          </p:nvPr>
        </p:nvSpPr>
        <p:spPr>
          <a:xfrm>
            <a:off x="10352520" y="295560"/>
            <a:ext cx="836280" cy="765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26"/>
          <p:cNvSpPr txBox="1"/>
          <p:nvPr>
            <p:ph idx="10" type="dt"/>
          </p:nvPr>
        </p:nvSpPr>
        <p:spPr>
          <a:xfrm rot="5400000">
            <a:off x="10157040" y="1790640"/>
            <a:ext cx="988920" cy="303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7"/>
          <p:cNvSpPr txBox="1"/>
          <p:nvPr>
            <p:ph idx="11" type="ftr"/>
          </p:nvPr>
        </p:nvSpPr>
        <p:spPr>
          <a:xfrm rot="5400000">
            <a:off x="8953200" y="3225240"/>
            <a:ext cx="3858120" cy="3031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2" type="sldNum"/>
          </p:nvPr>
        </p:nvSpPr>
        <p:spPr>
          <a:xfrm>
            <a:off x="10352520" y="295560"/>
            <a:ext cx="836280" cy="765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27"/>
          <p:cNvSpPr txBox="1"/>
          <p:nvPr>
            <p:ph idx="10" type="dt"/>
          </p:nvPr>
        </p:nvSpPr>
        <p:spPr>
          <a:xfrm rot="5400000">
            <a:off x="10157040" y="1790640"/>
            <a:ext cx="988920" cy="303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8"/>
          <p:cNvSpPr txBox="1"/>
          <p:nvPr>
            <p:ph idx="11" type="ftr"/>
          </p:nvPr>
        </p:nvSpPr>
        <p:spPr>
          <a:xfrm rot="5400000">
            <a:off x="8953200" y="3225240"/>
            <a:ext cx="3858120" cy="3031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2" type="sldNum"/>
          </p:nvPr>
        </p:nvSpPr>
        <p:spPr>
          <a:xfrm>
            <a:off x="10352520" y="295560"/>
            <a:ext cx="836280" cy="765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28"/>
          <p:cNvSpPr txBox="1"/>
          <p:nvPr>
            <p:ph idx="10" type="dt"/>
          </p:nvPr>
        </p:nvSpPr>
        <p:spPr>
          <a:xfrm rot="5400000">
            <a:off x="10157040" y="1790640"/>
            <a:ext cx="988920" cy="303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9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9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1" type="ftr"/>
          </p:nvPr>
        </p:nvSpPr>
        <p:spPr>
          <a:xfrm rot="5400000">
            <a:off x="8953200" y="3225240"/>
            <a:ext cx="3858120" cy="3031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2" type="sldNum"/>
          </p:nvPr>
        </p:nvSpPr>
        <p:spPr>
          <a:xfrm>
            <a:off x="10352520" y="295560"/>
            <a:ext cx="836280" cy="765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29"/>
          <p:cNvSpPr txBox="1"/>
          <p:nvPr>
            <p:ph idx="10" type="dt"/>
          </p:nvPr>
        </p:nvSpPr>
        <p:spPr>
          <a:xfrm rot="5400000">
            <a:off x="10157040" y="1790640"/>
            <a:ext cx="988920" cy="303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0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0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1" type="ftr"/>
          </p:nvPr>
        </p:nvSpPr>
        <p:spPr>
          <a:xfrm rot="5400000">
            <a:off x="8953200" y="3225240"/>
            <a:ext cx="3858120" cy="3031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0"/>
          <p:cNvSpPr txBox="1"/>
          <p:nvPr>
            <p:ph idx="12" type="sldNum"/>
          </p:nvPr>
        </p:nvSpPr>
        <p:spPr>
          <a:xfrm>
            <a:off x="10352520" y="295560"/>
            <a:ext cx="836280" cy="765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30"/>
          <p:cNvSpPr txBox="1"/>
          <p:nvPr>
            <p:ph idx="10" type="dt"/>
          </p:nvPr>
        </p:nvSpPr>
        <p:spPr>
          <a:xfrm rot="5400000">
            <a:off x="10157040" y="1790640"/>
            <a:ext cx="988920" cy="303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1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1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1"/>
          <p:cNvSpPr txBox="1"/>
          <p:nvPr>
            <p:ph idx="11" type="ftr"/>
          </p:nvPr>
        </p:nvSpPr>
        <p:spPr>
          <a:xfrm rot="5400000">
            <a:off x="8953200" y="3225240"/>
            <a:ext cx="3858120" cy="3031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2" type="sldNum"/>
          </p:nvPr>
        </p:nvSpPr>
        <p:spPr>
          <a:xfrm>
            <a:off x="10352520" y="295560"/>
            <a:ext cx="836280" cy="765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31"/>
          <p:cNvSpPr txBox="1"/>
          <p:nvPr>
            <p:ph idx="10" type="dt"/>
          </p:nvPr>
        </p:nvSpPr>
        <p:spPr>
          <a:xfrm rot="5400000">
            <a:off x="10157040" y="1790640"/>
            <a:ext cx="988920" cy="303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.xml"/><Relationship Id="rId10" Type="http://schemas.openxmlformats.org/officeDocument/2006/relationships/slideLayout" Target="../slideLayouts/slideLayout5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1" Type="http://schemas.openxmlformats.org/officeDocument/2006/relationships/image" Target="../media/image5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1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18.xml"/><Relationship Id="rId1" Type="http://schemas.openxmlformats.org/officeDocument/2006/relationships/image" Target="../media/image5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2.xml"/><Relationship Id="rId5" Type="http://schemas.openxmlformats.org/officeDocument/2006/relationships/image" Target="../media/image2.png"/><Relationship Id="rId19" Type="http://schemas.openxmlformats.org/officeDocument/2006/relationships/theme" Target="../theme/theme3.xml"/><Relationship Id="rId6" Type="http://schemas.openxmlformats.org/officeDocument/2006/relationships/image" Target="../media/image27.png"/><Relationship Id="rId1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 amt="98000"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0"/>
          <p:cNvPicPr preferRelativeResize="0"/>
          <p:nvPr/>
        </p:nvPicPr>
        <p:blipFill rotWithShape="1">
          <a:blip r:embed="rId2">
            <a:alphaModFix amt="0"/>
          </a:blip>
          <a:srcRect b="0" l="3614" r="0" t="0"/>
          <a:stretch/>
        </p:blipFill>
        <p:spPr>
          <a:xfrm>
            <a:off x="0" y="2669760"/>
            <a:ext cx="4035240" cy="4186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0"/>
          <p:cNvPicPr preferRelativeResize="0"/>
          <p:nvPr/>
        </p:nvPicPr>
        <p:blipFill rotWithShape="1">
          <a:blip r:embed="rId3">
            <a:alphaModFix amt="0"/>
          </a:blip>
          <a:srcRect b="0" l="35632" r="0" t="0"/>
          <a:stretch/>
        </p:blipFill>
        <p:spPr>
          <a:xfrm>
            <a:off x="0" y="2892240"/>
            <a:ext cx="1520640" cy="23637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0"/>
          <p:cNvSpPr/>
          <p:nvPr/>
        </p:nvSpPr>
        <p:spPr>
          <a:xfrm>
            <a:off x="8609040" y="1676520"/>
            <a:ext cx="2817720" cy="2817720"/>
          </a:xfrm>
          <a:prstGeom prst="ellipse">
            <a:avLst/>
          </a:prstGeom>
          <a:gradFill>
            <a:gsLst>
              <a:gs pos="0">
                <a:srgbClr val="22C6CC">
                  <a:alpha val="5882"/>
                </a:srgbClr>
              </a:gs>
              <a:gs pos="69000">
                <a:srgbClr val="22C6CC">
                  <a:alpha val="0"/>
                </a:srgbClr>
              </a:gs>
              <a:gs pos="100000">
                <a:srgbClr val="22C6CC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20"/>
          <p:cNvPicPr preferRelativeResize="0"/>
          <p:nvPr/>
        </p:nvPicPr>
        <p:blipFill rotWithShape="1">
          <a:blip r:embed="rId4">
            <a:alphaModFix amt="0"/>
          </a:blip>
          <a:srcRect b="0" l="0" r="0" t="28812"/>
          <a:stretch/>
        </p:blipFill>
        <p:spPr>
          <a:xfrm>
            <a:off x="7999560" y="0"/>
            <a:ext cx="1601640" cy="113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0"/>
          <p:cNvPicPr preferRelativeResize="0"/>
          <p:nvPr/>
        </p:nvPicPr>
        <p:blipFill rotWithShape="1">
          <a:blip r:embed="rId5">
            <a:alphaModFix amt="0"/>
          </a:blip>
          <a:srcRect b="23325" l="0" r="0" t="0"/>
          <a:stretch/>
        </p:blipFill>
        <p:spPr>
          <a:xfrm>
            <a:off x="8605800" y="6095880"/>
            <a:ext cx="991800" cy="7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0"/>
          <p:cNvSpPr/>
          <p:nvPr/>
        </p:nvSpPr>
        <p:spPr>
          <a:xfrm>
            <a:off x="10437840" y="0"/>
            <a:ext cx="684000" cy="1141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rotWithShape="0" dir="5400000" dist="25560">
              <a:srgbClr val="000000">
                <a:alpha val="4392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0"/>
          <p:cNvSpPr txBox="1"/>
          <p:nvPr>
            <p:ph idx="11" type="ftr"/>
          </p:nvPr>
        </p:nvSpPr>
        <p:spPr>
          <a:xfrm rot="5400000">
            <a:off x="8953200" y="3225240"/>
            <a:ext cx="3858120" cy="3031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0"/>
          <p:cNvSpPr txBox="1"/>
          <p:nvPr>
            <p:ph idx="12" type="sldNum"/>
          </p:nvPr>
        </p:nvSpPr>
        <p:spPr>
          <a:xfrm>
            <a:off x="10352520" y="295560"/>
            <a:ext cx="836280" cy="765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 rot="5400000">
            <a:off x="10157040" y="1790640"/>
            <a:ext cx="988920" cy="303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0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 amt="98000"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2"/>
          <p:cNvPicPr preferRelativeResize="0"/>
          <p:nvPr/>
        </p:nvPicPr>
        <p:blipFill rotWithShape="1">
          <a:blip r:embed="rId2">
            <a:alphaModFix amt="0"/>
          </a:blip>
          <a:srcRect b="0" l="3614" r="0" t="0"/>
          <a:stretch/>
        </p:blipFill>
        <p:spPr>
          <a:xfrm>
            <a:off x="0" y="2669760"/>
            <a:ext cx="4035240" cy="4186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2"/>
          <p:cNvPicPr preferRelativeResize="0"/>
          <p:nvPr/>
        </p:nvPicPr>
        <p:blipFill rotWithShape="1">
          <a:blip r:embed="rId3">
            <a:alphaModFix amt="0"/>
          </a:blip>
          <a:srcRect b="0" l="35632" r="0" t="0"/>
          <a:stretch/>
        </p:blipFill>
        <p:spPr>
          <a:xfrm>
            <a:off x="0" y="2892240"/>
            <a:ext cx="1520640" cy="2363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/>
          <p:nvPr/>
        </p:nvSpPr>
        <p:spPr>
          <a:xfrm>
            <a:off x="8609040" y="1676520"/>
            <a:ext cx="2817720" cy="2817720"/>
          </a:xfrm>
          <a:prstGeom prst="ellipse">
            <a:avLst/>
          </a:prstGeom>
          <a:gradFill>
            <a:gsLst>
              <a:gs pos="0">
                <a:srgbClr val="22C6CC">
                  <a:alpha val="5882"/>
                </a:srgbClr>
              </a:gs>
              <a:gs pos="69000">
                <a:srgbClr val="22C6CC">
                  <a:alpha val="0"/>
                </a:srgbClr>
              </a:gs>
              <a:gs pos="100000">
                <a:srgbClr val="22C6CC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22"/>
          <p:cNvPicPr preferRelativeResize="0"/>
          <p:nvPr/>
        </p:nvPicPr>
        <p:blipFill rotWithShape="1">
          <a:blip r:embed="rId4">
            <a:alphaModFix amt="0"/>
          </a:blip>
          <a:srcRect b="0" l="0" r="0" t="28812"/>
          <a:stretch/>
        </p:blipFill>
        <p:spPr>
          <a:xfrm>
            <a:off x="7999560" y="0"/>
            <a:ext cx="1601640" cy="113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2"/>
          <p:cNvPicPr preferRelativeResize="0"/>
          <p:nvPr/>
        </p:nvPicPr>
        <p:blipFill rotWithShape="1">
          <a:blip r:embed="rId5">
            <a:alphaModFix amt="0"/>
          </a:blip>
          <a:srcRect b="23325" l="0" r="0" t="0"/>
          <a:stretch/>
        </p:blipFill>
        <p:spPr>
          <a:xfrm>
            <a:off x="8605800" y="6095880"/>
            <a:ext cx="991800" cy="7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/>
          <p:nvPr/>
        </p:nvSpPr>
        <p:spPr>
          <a:xfrm>
            <a:off x="10437840" y="0"/>
            <a:ext cx="684000" cy="1141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rotWithShape="0" dir="5400000" dist="25560">
              <a:srgbClr val="000000">
                <a:alpha val="4392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/>
          <p:nvPr/>
        </p:nvSpPr>
        <p:spPr>
          <a:xfrm>
            <a:off x="6507360" y="3106440"/>
            <a:ext cx="5367240" cy="3440880"/>
          </a:xfrm>
          <a:prstGeom prst="bentUpArrow">
            <a:avLst>
              <a:gd fmla="val 14537" name="adj1"/>
              <a:gd fmla="val 13129" name="adj2"/>
              <a:gd fmla="val 25402" name="adj3"/>
            </a:avLst>
          </a:prstGeom>
          <a:gradFill>
            <a:gsLst>
              <a:gs pos="0">
                <a:srgbClr val="509D9F"/>
              </a:gs>
              <a:gs pos="100000">
                <a:srgbClr val="1A3433"/>
              </a:gs>
            </a:gsLst>
            <a:lin ang="558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ack and white sign&#10;&#10;Description automatically generated with low confidence" id="113" name="Google Shape;113;p22"/>
          <p:cNvPicPr preferRelativeResize="0"/>
          <p:nvPr/>
        </p:nvPicPr>
        <p:blipFill rotWithShape="1">
          <a:blip r:embed="rId6">
            <a:alphaModFix amt="0"/>
          </a:blip>
          <a:srcRect b="0" l="0" r="68323" t="0"/>
          <a:stretch/>
        </p:blipFill>
        <p:spPr>
          <a:xfrm>
            <a:off x="11170800" y="130680"/>
            <a:ext cx="939960" cy="91008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/>
          <p:nvPr/>
        </p:nvSpPr>
        <p:spPr>
          <a:xfrm>
            <a:off x="1997280" y="193680"/>
            <a:ext cx="8805240" cy="761400"/>
          </a:xfrm>
          <a:prstGeom prst="roundRect">
            <a:avLst>
              <a:gd fmla="val 10000" name="adj"/>
            </a:avLst>
          </a:prstGeom>
          <a:gradFill>
            <a:gsLst>
              <a:gs pos="0">
                <a:srgbClr val="0D1A19"/>
              </a:gs>
              <a:gs pos="100000">
                <a:srgbClr val="81BEBF"/>
              </a:gs>
            </a:gsLst>
            <a:lin ang="108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"/>
          <p:cNvSpPr txBox="1"/>
          <p:nvPr>
            <p:ph idx="11" type="ftr"/>
          </p:nvPr>
        </p:nvSpPr>
        <p:spPr>
          <a:xfrm>
            <a:off x="1130760" y="6123240"/>
            <a:ext cx="75420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11033280" y="6113160"/>
            <a:ext cx="549360" cy="3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2"/>
          <p:cNvSpPr txBox="1"/>
          <p:nvPr>
            <p:ph idx="10" type="dt"/>
          </p:nvPr>
        </p:nvSpPr>
        <p:spPr>
          <a:xfrm>
            <a:off x="8902440" y="6113160"/>
            <a:ext cx="15984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2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20.jp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3.png"/><Relationship Id="rId4" Type="http://schemas.openxmlformats.org/officeDocument/2006/relationships/image" Target="../media/image67.jpg"/><Relationship Id="rId5" Type="http://schemas.openxmlformats.org/officeDocument/2006/relationships/hyperlink" Target="https://www.linkedin.com/in/juan-manuel-miguez-970094a6/" TargetMode="External"/><Relationship Id="rId6" Type="http://schemas.openxmlformats.org/officeDocument/2006/relationships/hyperlink" Target="mailto:juanmanuel.miguez@gmail.co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png"/><Relationship Id="rId4" Type="http://schemas.openxmlformats.org/officeDocument/2006/relationships/image" Target="../media/image61.png"/><Relationship Id="rId5" Type="http://schemas.openxmlformats.org/officeDocument/2006/relationships/hyperlink" Target="https://keras.io/api/" TargetMode="External"/><Relationship Id="rId6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tensorflow.org/api_docs/python/tf/keras/layers/Conv1D" TargetMode="External"/><Relationship Id="rId4" Type="http://schemas.openxmlformats.org/officeDocument/2006/relationships/hyperlink" Target="https://keras.io/api/layers/convolution_layers/convolution1d/" TargetMode="External"/><Relationship Id="rId5" Type="http://schemas.openxmlformats.org/officeDocument/2006/relationships/image" Target="../media/image76.png"/><Relationship Id="rId6" Type="http://schemas.openxmlformats.org/officeDocument/2006/relationships/image" Target="../media/image58.png"/><Relationship Id="rId7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8.png"/><Relationship Id="rId4" Type="http://schemas.openxmlformats.org/officeDocument/2006/relationships/hyperlink" Target="https://www.tensorflow.org/api_docs/python/tf/keras/losses/SparseCategoricalCrossentropy" TargetMode="External"/><Relationship Id="rId9" Type="http://schemas.openxmlformats.org/officeDocument/2006/relationships/image" Target="../media/image60.png"/><Relationship Id="rId5" Type="http://schemas.openxmlformats.org/officeDocument/2006/relationships/hyperlink" Target="https://keras.io/api/losses/probabilistic_losses/#sparsecategoricalcrossentropy-class" TargetMode="External"/><Relationship Id="rId6" Type="http://schemas.openxmlformats.org/officeDocument/2006/relationships/image" Target="../media/image70.png"/><Relationship Id="rId7" Type="http://schemas.openxmlformats.org/officeDocument/2006/relationships/hyperlink" Target="https://www.tensorflow.org/api_docs/python/tf/keras/activations/relu" TargetMode="External"/><Relationship Id="rId8" Type="http://schemas.openxmlformats.org/officeDocument/2006/relationships/hyperlink" Target="https://keras.io/api/layers/activations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0.png"/><Relationship Id="rId4" Type="http://schemas.openxmlformats.org/officeDocument/2006/relationships/hyperlink" Target="https://keras.io/api/optimizers/adam/" TargetMode="External"/><Relationship Id="rId9" Type="http://schemas.openxmlformats.org/officeDocument/2006/relationships/image" Target="../media/image17.png"/><Relationship Id="rId5" Type="http://schemas.openxmlformats.org/officeDocument/2006/relationships/image" Target="../media/image66.png"/><Relationship Id="rId6" Type="http://schemas.openxmlformats.org/officeDocument/2006/relationships/hyperlink" Target="https://www.tensorflow.org/api_docs/python/tf/keras/optimizers/Adam" TargetMode="External"/><Relationship Id="rId7" Type="http://schemas.openxmlformats.org/officeDocument/2006/relationships/hyperlink" Target="https://keras.io/api/optimizers/adam/" TargetMode="External"/><Relationship Id="rId8" Type="http://schemas.openxmlformats.org/officeDocument/2006/relationships/image" Target="../media/image9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0.png"/><Relationship Id="rId4" Type="http://schemas.openxmlformats.org/officeDocument/2006/relationships/hyperlink" Target="https://keras.io/api/callbacks/early_stopping/" TargetMode="External"/><Relationship Id="rId9" Type="http://schemas.openxmlformats.org/officeDocument/2006/relationships/image" Target="../media/image17.png"/><Relationship Id="rId5" Type="http://schemas.openxmlformats.org/officeDocument/2006/relationships/image" Target="../media/image79.png"/><Relationship Id="rId6" Type="http://schemas.openxmlformats.org/officeDocument/2006/relationships/hyperlink" Target="https://keras.io/api/callbacks/model_checkpoint/" TargetMode="External"/><Relationship Id="rId7" Type="http://schemas.openxmlformats.org/officeDocument/2006/relationships/image" Target="../media/image68.png"/><Relationship Id="rId8" Type="http://schemas.openxmlformats.org/officeDocument/2006/relationships/image" Target="../media/image7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2.png"/><Relationship Id="rId4" Type="http://schemas.openxmlformats.org/officeDocument/2006/relationships/image" Target="../media/image91.png"/><Relationship Id="rId5" Type="http://schemas.openxmlformats.org/officeDocument/2006/relationships/image" Target="../media/image72.png"/><Relationship Id="rId6" Type="http://schemas.openxmlformats.org/officeDocument/2006/relationships/image" Target="../media/image75.png"/><Relationship Id="rId7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Relationship Id="rId4" Type="http://schemas.openxmlformats.org/officeDocument/2006/relationships/image" Target="../media/image95.png"/><Relationship Id="rId5" Type="http://schemas.openxmlformats.org/officeDocument/2006/relationships/image" Target="../media/image74.png"/><Relationship Id="rId6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png"/><Relationship Id="rId4" Type="http://schemas.openxmlformats.org/officeDocument/2006/relationships/image" Target="../media/image94.png"/><Relationship Id="rId5" Type="http://schemas.openxmlformats.org/officeDocument/2006/relationships/image" Target="../media/image81.png"/><Relationship Id="rId6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Relationship Id="rId4" Type="http://schemas.openxmlformats.org/officeDocument/2006/relationships/image" Target="../media/image80.png"/><Relationship Id="rId5" Type="http://schemas.openxmlformats.org/officeDocument/2006/relationships/image" Target="../media/image87.png"/><Relationship Id="rId6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9.png"/><Relationship Id="rId4" Type="http://schemas.openxmlformats.org/officeDocument/2006/relationships/image" Target="../media/image45.png"/><Relationship Id="rId9" Type="http://schemas.openxmlformats.org/officeDocument/2006/relationships/image" Target="../media/image26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Relationship Id="rId4" Type="http://schemas.openxmlformats.org/officeDocument/2006/relationships/hyperlink" Target="https://www.nti-audio.com/en/support/know-how/fast-fourier-transform-fft" TargetMode="External"/><Relationship Id="rId9" Type="http://schemas.openxmlformats.org/officeDocument/2006/relationships/image" Target="../media/image83.gif"/><Relationship Id="rId5" Type="http://schemas.openxmlformats.org/officeDocument/2006/relationships/image" Target="../media/image80.png"/><Relationship Id="rId6" Type="http://schemas.openxmlformats.org/officeDocument/2006/relationships/hyperlink" Target="http://www.youtube.com/watch?v=EyVJtPg_Vr0" TargetMode="External"/><Relationship Id="rId7" Type="http://schemas.openxmlformats.org/officeDocument/2006/relationships/image" Target="../media/image86.jpg"/><Relationship Id="rId8" Type="http://schemas.openxmlformats.org/officeDocument/2006/relationships/image" Target="../media/image8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Relationship Id="rId4" Type="http://schemas.openxmlformats.org/officeDocument/2006/relationships/image" Target="../media/image80.png"/><Relationship Id="rId9" Type="http://schemas.openxmlformats.org/officeDocument/2006/relationships/image" Target="../media/image17.png"/><Relationship Id="rId5" Type="http://schemas.openxmlformats.org/officeDocument/2006/relationships/image" Target="../media/image85.png"/><Relationship Id="rId6" Type="http://schemas.openxmlformats.org/officeDocument/2006/relationships/image" Target="../media/image82.png"/><Relationship Id="rId7" Type="http://schemas.openxmlformats.org/officeDocument/2006/relationships/image" Target="../media/image84.png"/><Relationship Id="rId8" Type="http://schemas.openxmlformats.org/officeDocument/2006/relationships/image" Target="../media/image9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28.png"/><Relationship Id="rId6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9" Type="http://schemas.openxmlformats.org/officeDocument/2006/relationships/image" Target="../media/image39.png"/><Relationship Id="rId5" Type="http://schemas.openxmlformats.org/officeDocument/2006/relationships/image" Target="../media/image16.png"/><Relationship Id="rId6" Type="http://schemas.openxmlformats.org/officeDocument/2006/relationships/image" Target="../media/image52.png"/><Relationship Id="rId7" Type="http://schemas.openxmlformats.org/officeDocument/2006/relationships/image" Target="../media/image23.png"/><Relationship Id="rId8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40.png"/><Relationship Id="rId13" Type="http://schemas.openxmlformats.org/officeDocument/2006/relationships/image" Target="../media/image17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Relationship Id="rId4" Type="http://schemas.openxmlformats.org/officeDocument/2006/relationships/image" Target="../media/image46.png"/><Relationship Id="rId9" Type="http://schemas.openxmlformats.org/officeDocument/2006/relationships/image" Target="../media/image34.png"/><Relationship Id="rId5" Type="http://schemas.openxmlformats.org/officeDocument/2006/relationships/image" Target="../media/image29.png"/><Relationship Id="rId6" Type="http://schemas.openxmlformats.org/officeDocument/2006/relationships/image" Target="../media/image51.png"/><Relationship Id="rId7" Type="http://schemas.openxmlformats.org/officeDocument/2006/relationships/image" Target="../media/image37.png"/><Relationship Id="rId8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62.png"/><Relationship Id="rId13" Type="http://schemas.openxmlformats.org/officeDocument/2006/relationships/image" Target="../media/image17.png"/><Relationship Id="rId1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41.png"/><Relationship Id="rId5" Type="http://schemas.openxmlformats.org/officeDocument/2006/relationships/image" Target="../media/image69.png"/><Relationship Id="rId6" Type="http://schemas.openxmlformats.org/officeDocument/2006/relationships/image" Target="../media/image42.png"/><Relationship Id="rId7" Type="http://schemas.openxmlformats.org/officeDocument/2006/relationships/image" Target="../media/image55.png"/><Relationship Id="rId8" Type="http://schemas.openxmlformats.org/officeDocument/2006/relationships/image" Target="../media/image4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46.png"/><Relationship Id="rId5" Type="http://schemas.openxmlformats.org/officeDocument/2006/relationships/hyperlink" Target="http://www.youtube.com/watch?v=FfGpkqEQbQY" TargetMode="External"/><Relationship Id="rId6" Type="http://schemas.openxmlformats.org/officeDocument/2006/relationships/image" Target="../media/image44.jpg"/><Relationship Id="rId7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0.png"/><Relationship Id="rId4" Type="http://schemas.openxmlformats.org/officeDocument/2006/relationships/image" Target="../media/image56.png"/><Relationship Id="rId5" Type="http://schemas.openxmlformats.org/officeDocument/2006/relationships/hyperlink" Target="http://www.youtube.com/watch?v=oizdJ4Sof1w" TargetMode="External"/><Relationship Id="rId6" Type="http://schemas.openxmlformats.org/officeDocument/2006/relationships/image" Target="../media/image63.jpg"/><Relationship Id="rId7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3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"/>
          <p:cNvSpPr/>
          <p:nvPr/>
        </p:nvSpPr>
        <p:spPr>
          <a:xfrm rot="5400000">
            <a:off x="1759320" y="1670760"/>
            <a:ext cx="5367240" cy="3440880"/>
          </a:xfrm>
          <a:prstGeom prst="bentUpArrow">
            <a:avLst>
              <a:gd fmla="val 14537" name="adj1"/>
              <a:gd fmla="val 13129" name="adj2"/>
              <a:gd fmla="val 25402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1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0" y="0"/>
            <a:ext cx="1798560" cy="68385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11" name="Google Shape;211;p1"/>
          <p:cNvPicPr preferRelativeResize="0"/>
          <p:nvPr/>
        </p:nvPicPr>
        <p:blipFill rotWithShape="1">
          <a:blip r:embed="rId4">
            <a:alphaModFix amt="0"/>
          </a:blip>
          <a:srcRect b="15087" l="15855" r="15846" t="16281"/>
          <a:stretch/>
        </p:blipFill>
        <p:spPr>
          <a:xfrm>
            <a:off x="2721960" y="734040"/>
            <a:ext cx="1596600" cy="160452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"/>
          <p:cNvSpPr/>
          <p:nvPr/>
        </p:nvSpPr>
        <p:spPr>
          <a:xfrm>
            <a:off x="2340000" y="360000"/>
            <a:ext cx="9179400" cy="2816100"/>
          </a:xfrm>
          <a:prstGeom prst="roundRect">
            <a:avLst>
              <a:gd fmla="val 10000" name="adj"/>
            </a:avLst>
          </a:prstGeom>
          <a:gradFill>
            <a:gsLst>
              <a:gs pos="0">
                <a:srgbClr val="0D1A19"/>
              </a:gs>
              <a:gs pos="100000">
                <a:srgbClr val="81BEBF"/>
              </a:gs>
            </a:gsLst>
            <a:lin ang="108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"/>
          <p:cNvSpPr/>
          <p:nvPr/>
        </p:nvSpPr>
        <p:spPr>
          <a:xfrm>
            <a:off x="2700000" y="720000"/>
            <a:ext cx="8459280" cy="1979280"/>
          </a:xfrm>
          <a:prstGeom prst="rect">
            <a:avLst/>
          </a:prstGeom>
          <a:noFill/>
          <a:ln>
            <a:noFill/>
          </a:ln>
          <a:effectLst>
            <a:outerShdw blurRad="57240" rotWithShape="0" dir="5400000" dist="38160">
              <a:srgbClr val="000000">
                <a:alpha val="49019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Ubuntu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Reconocimiento automático de hablantes, empleando técnicas de aprendizaje profundo, en peritajes informáticos.</a:t>
            </a:r>
            <a:r>
              <a:rPr b="0" i="0" lang="en-US" sz="24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"/>
          <p:cNvSpPr txBox="1"/>
          <p:nvPr>
            <p:ph idx="4294967295" type="subTitle"/>
          </p:nvPr>
        </p:nvSpPr>
        <p:spPr>
          <a:xfrm>
            <a:off x="4905900" y="3831913"/>
            <a:ext cx="4047600" cy="512400"/>
          </a:xfrm>
          <a:prstGeom prst="rect">
            <a:avLst/>
          </a:prstGeom>
          <a:noFill/>
          <a:ln>
            <a:noFill/>
          </a:ln>
          <a:effectLst>
            <a:outerShdw blurRad="57240" rotWithShape="0" dir="5400000" dist="19080">
              <a:srgbClr val="000000">
                <a:alpha val="49019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DFE7"/>
              </a:buClr>
              <a:buSzPts val="2800"/>
              <a:buFont typeface="Ubuntu"/>
              <a:buNone/>
            </a:pPr>
            <a:r>
              <a:rPr b="0" i="0" lang="en-US" sz="2800" u="none" cap="none" strike="noStrike">
                <a:solidFill>
                  <a:srgbClr val="61DFE7"/>
                </a:solidFill>
                <a:latin typeface="Ubuntu"/>
                <a:ea typeface="Ubuntu"/>
                <a:cs typeface="Ubuntu"/>
                <a:sym typeface="Ubuntu"/>
              </a:rPr>
              <a:t>TESIS DE MAESTRÍA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"/>
          <p:cNvSpPr/>
          <p:nvPr/>
        </p:nvSpPr>
        <p:spPr>
          <a:xfrm>
            <a:off x="6163375" y="4576825"/>
            <a:ext cx="3555600" cy="2159400"/>
          </a:xfrm>
          <a:prstGeom prst="rect">
            <a:avLst/>
          </a:prstGeom>
          <a:noFill/>
          <a:ln>
            <a:noFill/>
          </a:ln>
          <a:effectLst>
            <a:outerShdw blurRad="57240" rotWithShape="0" algn="bl" dir="5400000" dist="19080">
              <a:srgbClr val="000000">
                <a:alpha val="49019"/>
              </a:srgbClr>
            </a:outerShdw>
          </a:effectLst>
        </p:spPr>
        <p:txBody>
          <a:bodyPr anchorCtr="0" anchor="ctr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Ubuntu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ALUMNO: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Ubuntu"/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Ing. JUAN M. MIGUEZ</a:t>
            </a:r>
            <a:endParaRPr b="0" i="0" sz="26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Tutor de Tesis:</a:t>
            </a:r>
            <a:endParaRPr b="0" i="0" sz="2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Ubuntu"/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Mg. MARTÍN ACOSTA</a:t>
            </a:r>
            <a:endParaRPr b="0" i="0" sz="2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16" name="Google Shape;21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2519280" y="2520000"/>
            <a:ext cx="6839280" cy="179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725" y="0"/>
            <a:ext cx="1799275" cy="1776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dc6df43079_0_129"/>
          <p:cNvSpPr txBox="1"/>
          <p:nvPr>
            <p:ph idx="4294967295" type="title"/>
          </p:nvPr>
        </p:nvSpPr>
        <p:spPr>
          <a:xfrm>
            <a:off x="2848625" y="1535310"/>
            <a:ext cx="82797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Century Gothic"/>
              <a:buNone/>
            </a:pPr>
            <a:r>
              <a:rPr lang="en-US" sz="7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¡ Muchas gracias !</a:t>
            </a:r>
            <a:endParaRPr b="0" i="0" sz="7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g1dc6df43079_0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518920" y="2520720"/>
            <a:ext cx="6839280" cy="179928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1dc6df43079_0_129"/>
          <p:cNvSpPr/>
          <p:nvPr/>
        </p:nvSpPr>
        <p:spPr>
          <a:xfrm>
            <a:off x="6635520" y="6162120"/>
            <a:ext cx="4492800" cy="319200"/>
          </a:xfrm>
          <a:prstGeom prst="rect">
            <a:avLst/>
          </a:prstGeom>
          <a:solidFill>
            <a:srgbClr val="093133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  <a:effectLst>
            <a:outerShdw blurRad="57240" rotWithShape="0" dir="2264808" dist="56454">
              <a:srgbClr val="000000">
                <a:alpha val="83137"/>
              </a:srgbClr>
            </a:outerShdw>
          </a:effectLst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Reconocimiento automático de hablantes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g1dc6df43079_0_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8625" y="3560800"/>
            <a:ext cx="1435048" cy="156080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1dc6df43079_0_129"/>
          <p:cNvSpPr txBox="1"/>
          <p:nvPr/>
        </p:nvSpPr>
        <p:spPr>
          <a:xfrm>
            <a:off x="4547275" y="3429000"/>
            <a:ext cx="6929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Ing.Juan Manuel Miguez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Ingeniero DevSecOps en INVAP S.E.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Perito Informático.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https://www.linkedin.com/in/juan-manuel-miguez-970094a6/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Nº de Registro Profesional 4470,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Tomo II - Folio 99,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Libro de Registro de Asociados,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Consejo Profesional de Ciencias Informáticas (CPCI) - CABA - Argentina.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juanmanuel.miguez@gmail.com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10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0" y="0"/>
            <a:ext cx="1798560" cy="683856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10"/>
          <p:cNvSpPr/>
          <p:nvPr/>
        </p:nvSpPr>
        <p:spPr>
          <a:xfrm>
            <a:off x="2370240" y="130680"/>
            <a:ext cx="9504720" cy="91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Ubuntu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Construcción del modelo y entrenamiento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0"/>
          <p:cNvSpPr/>
          <p:nvPr/>
        </p:nvSpPr>
        <p:spPr>
          <a:xfrm>
            <a:off x="6635520" y="6162120"/>
            <a:ext cx="4492800" cy="319320"/>
          </a:xfrm>
          <a:prstGeom prst="rect">
            <a:avLst/>
          </a:prstGeom>
          <a:solidFill>
            <a:srgbClr val="093133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  <a:effectLst>
            <a:outerShdw blurRad="57240" rotWithShape="0" dir="2264808" dist="56454">
              <a:srgbClr val="000000">
                <a:alpha val="83137"/>
              </a:srgbClr>
            </a:outerShdw>
          </a:effectLst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Reconocimiento automático de hablantes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-2518560" y="2520720"/>
            <a:ext cx="6839280" cy="179928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10"/>
          <p:cNvSpPr txBox="1"/>
          <p:nvPr/>
        </p:nvSpPr>
        <p:spPr>
          <a:xfrm>
            <a:off x="1800725" y="1729025"/>
            <a:ext cx="64038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 </a:t>
            </a:r>
            <a:r>
              <a:rPr b="1" i="1" lang="en-US" sz="1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residual_block</a:t>
            </a: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(x, filters, conv_num=3, activation="relu"):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s = keras.layers.Conv1D(filters, 1, padding="same")(x)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for i in range(conv_num - 1):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x = keras.layers.</a:t>
            </a:r>
            <a:r>
              <a:rPr b="1" i="1" lang="en-US" sz="1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Conv1D</a:t>
            </a: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(filters, 3, padding="same")(x)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x = keras.layers.Activation(activation)(x)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x = keras.layers.Conv1D(filters, 3, padding="same")(x)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x = keras.layers.Add()([x, s])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x = keras.layers.Activation(activation)(x)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return keras.layers.MaxPool1D(pool_size=2, strides=2)(x)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 </a:t>
            </a:r>
            <a:r>
              <a:rPr b="1" i="1" lang="en-US" sz="1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build_model</a:t>
            </a: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(input_shape, num_classes):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inputs = keras.layers.Input(shape=input_shape, name="input")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x = residual_block(inputs, 16, 2)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x = residual_block(x, 32, 2)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x = residual_block(x, 64, 3)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x = residual_block(x, 128, 3)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x = residual_block(x, 128, 3)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x = keras.layers.AveragePooling1D(pool_size=3, strides=3)(x)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x = keras.layers.Flatten()(x)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x = keras.layers.Dense(256, activation="</a:t>
            </a:r>
            <a:r>
              <a:rPr b="1" i="1" lang="en-US" sz="1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")(x)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x = keras.layers.Dense(128, activation="relu")(x)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outputs = keras.layers.Dense(num_classes, activation="</a:t>
            </a:r>
            <a:r>
              <a:rPr b="1" i="1" lang="en-US" sz="1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", name="output")(x)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return keras.models.Model(inputs=inputs, outputs=outputs)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0"/>
          <p:cNvSpPr txBox="1"/>
          <p:nvPr/>
        </p:nvSpPr>
        <p:spPr>
          <a:xfrm>
            <a:off x="6588450" y="1040750"/>
            <a:ext cx="5556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 = </a:t>
            </a:r>
            <a:r>
              <a:rPr b="1" i="1" lang="en-US" sz="1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build_model</a:t>
            </a: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((SAMPLING_RATE // 2, 1), len(class_names_process))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model.summary()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model.compile(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optimizer="</a:t>
            </a:r>
            <a:r>
              <a:rPr b="1" i="1" lang="en-US" sz="1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Adam</a:t>
            </a: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",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loss="</a:t>
            </a:r>
            <a:r>
              <a:rPr b="1" i="1" lang="en-US" sz="1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sparse_categorical_crossentropy</a:t>
            </a: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",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metrics=["</a:t>
            </a:r>
            <a:r>
              <a:rPr b="1" i="1" lang="en-US" sz="1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accuracy</a:t>
            </a: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"])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earlystopping_cb = keras.callbacks.</a:t>
            </a:r>
            <a:r>
              <a:rPr b="1" i="1" lang="en-US" sz="1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EarlyStopping</a:t>
            </a: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(patience=10, restore_best_weights=True)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mdlcheckpoint_cb = keras.callbacks.</a:t>
            </a:r>
            <a:r>
              <a:rPr b="1" i="1" lang="en-US" sz="1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ModelCheckpoint</a:t>
            </a: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(model_save_filename, monitor="val_accuracy", save_best_only=True)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</a:t>
            </a:r>
            <a:r>
              <a:rPr b="0" i="1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Entrenamiento</a:t>
            </a:r>
            <a:endParaRPr b="0" i="1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history = model.fit(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i="1" lang="en-US" sz="1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train_ds</a:t>
            </a: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epochs=EPOCHS,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validation_data=</a:t>
            </a:r>
            <a:r>
              <a:rPr b="1" i="1" lang="en-US" sz="1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valid_ds</a:t>
            </a: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callbacks=[earlystopping_cb, mdlcheckpoint_cb], 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0"/>
          <p:cNvSpPr txBox="1"/>
          <p:nvPr/>
        </p:nvSpPr>
        <p:spPr>
          <a:xfrm>
            <a:off x="1800725" y="6121700"/>
            <a:ext cx="90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keras.io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725" y="0"/>
            <a:ext cx="1799275" cy="1776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dc6df43079_0_34"/>
          <p:cNvSpPr/>
          <p:nvPr/>
        </p:nvSpPr>
        <p:spPr>
          <a:xfrm>
            <a:off x="2370240" y="130680"/>
            <a:ext cx="95046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Ubuntu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Red Neuronal Convolucional de 1 Dimensión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1dc6df43079_0_34"/>
          <p:cNvSpPr txBox="1"/>
          <p:nvPr/>
        </p:nvSpPr>
        <p:spPr>
          <a:xfrm>
            <a:off x="2182200" y="1224550"/>
            <a:ext cx="782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Tensorflow</a:t>
            </a: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Keras</a:t>
            </a: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Conv1D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g1dc6df43079_0_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2520010" y="2529363"/>
            <a:ext cx="6839280" cy="179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1dc6df43079_0_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71757" y="1624750"/>
            <a:ext cx="6848475" cy="37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1dc6df43079_0_34"/>
          <p:cNvSpPr/>
          <p:nvPr/>
        </p:nvSpPr>
        <p:spPr>
          <a:xfrm>
            <a:off x="6635520" y="6162120"/>
            <a:ext cx="4492800" cy="319200"/>
          </a:xfrm>
          <a:prstGeom prst="rect">
            <a:avLst/>
          </a:prstGeom>
          <a:solidFill>
            <a:srgbClr val="093133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  <a:effectLst>
            <a:outerShdw blurRad="57240" rotWithShape="0" dir="2264808" dist="56454">
              <a:srgbClr val="000000">
                <a:alpha val="83137"/>
              </a:srgbClr>
            </a:outerShdw>
          </a:effectLst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Reconocimiento automático de hablantes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g1dc6df43079_0_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725" y="0"/>
            <a:ext cx="1799275" cy="1776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g1dc6df43079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520010" y="2520000"/>
            <a:ext cx="6839281" cy="179928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1dc6df43079_0_65"/>
          <p:cNvSpPr/>
          <p:nvPr/>
        </p:nvSpPr>
        <p:spPr>
          <a:xfrm>
            <a:off x="2370240" y="130680"/>
            <a:ext cx="95046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Ubuntu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Activación y Pérdida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1dc6df43079_0_65"/>
          <p:cNvSpPr txBox="1"/>
          <p:nvPr/>
        </p:nvSpPr>
        <p:spPr>
          <a:xfrm>
            <a:off x="2182200" y="3936400"/>
            <a:ext cx="782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Tensorflow</a:t>
            </a: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Keras</a:t>
            </a: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SparseCategoricalCrossentropy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g1dc6df43079_0_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77295" y="4358850"/>
            <a:ext cx="680085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1dc6df43079_0_65"/>
          <p:cNvSpPr txBox="1"/>
          <p:nvPr/>
        </p:nvSpPr>
        <p:spPr>
          <a:xfrm>
            <a:off x="2182200" y="1224550"/>
            <a:ext cx="782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Tensorflow</a:t>
            </a: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Keras</a:t>
            </a: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RELU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g1dc6df43079_0_6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71770" y="1624750"/>
            <a:ext cx="68484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1dc6df43079_0_6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671770" y="2190025"/>
            <a:ext cx="684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1dc6df43079_0_65"/>
          <p:cNvSpPr/>
          <p:nvPr/>
        </p:nvSpPr>
        <p:spPr>
          <a:xfrm>
            <a:off x="6635520" y="6162120"/>
            <a:ext cx="4492800" cy="319200"/>
          </a:xfrm>
          <a:prstGeom prst="rect">
            <a:avLst/>
          </a:prstGeom>
          <a:solidFill>
            <a:srgbClr val="093133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  <a:effectLst>
            <a:outerShdw blurRad="57240" rotWithShape="0" dir="2264808" dist="56454">
              <a:srgbClr val="000000">
                <a:alpha val="83137"/>
              </a:srgbClr>
            </a:outerShdw>
          </a:effectLst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Reconocimiento automático de hablantes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g1daee726ca3_0_5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0" y="0"/>
            <a:ext cx="1798560" cy="683856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1daee726ca3_0_5"/>
          <p:cNvSpPr/>
          <p:nvPr/>
        </p:nvSpPr>
        <p:spPr>
          <a:xfrm>
            <a:off x="2370240" y="130680"/>
            <a:ext cx="95046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Ubuntu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Optimizador: </a:t>
            </a:r>
            <a:r>
              <a:rPr b="0" i="0" lang="en-US" sz="2800" u="sng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Adam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1daee726ca3_0_5"/>
          <p:cNvSpPr/>
          <p:nvPr/>
        </p:nvSpPr>
        <p:spPr>
          <a:xfrm>
            <a:off x="6635520" y="6162120"/>
            <a:ext cx="4492800" cy="319200"/>
          </a:xfrm>
          <a:prstGeom prst="rect">
            <a:avLst/>
          </a:prstGeom>
          <a:solidFill>
            <a:srgbClr val="093133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  <a:effectLst>
            <a:outerShdw blurRad="57240" rotWithShape="0" dir="2264808" dist="56454">
              <a:srgbClr val="000000">
                <a:alpha val="83137"/>
              </a:srgbClr>
            </a:outerShdw>
          </a:effectLst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Reconocimiento automático de hablantes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g1daee726ca3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2518560" y="2520720"/>
            <a:ext cx="6839281" cy="179928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1daee726ca3_0_5"/>
          <p:cNvSpPr txBox="1"/>
          <p:nvPr/>
        </p:nvSpPr>
        <p:spPr>
          <a:xfrm>
            <a:off x="2100475" y="1104100"/>
            <a:ext cx="782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Tensorflow</a:t>
            </a: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, </a:t>
            </a:r>
            <a:r>
              <a:rPr b="0" i="0" lang="en-US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Keras</a:t>
            </a: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optimizador Adam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g1daee726ca3_0_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95570" y="1723825"/>
            <a:ext cx="6800850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1daee726ca3_0_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725" y="0"/>
            <a:ext cx="1799275" cy="1776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g1dc6df43079_0_49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0" y="0"/>
            <a:ext cx="1798560" cy="683856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1dc6df43079_0_49"/>
          <p:cNvSpPr/>
          <p:nvPr/>
        </p:nvSpPr>
        <p:spPr>
          <a:xfrm>
            <a:off x="2370240" y="130680"/>
            <a:ext cx="95046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Ubuntu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Callbacks: Parada y Resguardo de peso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1dc6df43079_0_49"/>
          <p:cNvSpPr/>
          <p:nvPr/>
        </p:nvSpPr>
        <p:spPr>
          <a:xfrm>
            <a:off x="6635520" y="6162120"/>
            <a:ext cx="4492800" cy="319200"/>
          </a:xfrm>
          <a:prstGeom prst="rect">
            <a:avLst/>
          </a:prstGeom>
          <a:solidFill>
            <a:srgbClr val="093133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  <a:effectLst>
            <a:outerShdw blurRad="57240" rotWithShape="0" dir="2264808" dist="56454">
              <a:srgbClr val="000000">
                <a:alpha val="83137"/>
              </a:srgbClr>
            </a:outerShdw>
          </a:effectLst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Reconocimiento automático de hablantes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1dc6df43079_0_49"/>
          <p:cNvSpPr txBox="1"/>
          <p:nvPr/>
        </p:nvSpPr>
        <p:spPr>
          <a:xfrm>
            <a:off x="2100475" y="884325"/>
            <a:ext cx="782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Keras</a:t>
            </a: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EarlyStopping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g1dc6df43079_0_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71782" y="1203550"/>
            <a:ext cx="6848475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1dc6df43079_0_49"/>
          <p:cNvSpPr txBox="1"/>
          <p:nvPr/>
        </p:nvSpPr>
        <p:spPr>
          <a:xfrm>
            <a:off x="2182200" y="3327625"/>
            <a:ext cx="782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Keras</a:t>
            </a: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ModelCheckpoint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g1dc6df43079_0_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71775" y="3631700"/>
            <a:ext cx="6848475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1dc6df43079_0_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-2519280" y="2520000"/>
            <a:ext cx="6839280" cy="179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1dc6df43079_0_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725" y="0"/>
            <a:ext cx="1799275" cy="1776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1"/>
          <p:cNvSpPr/>
          <p:nvPr/>
        </p:nvSpPr>
        <p:spPr>
          <a:xfrm>
            <a:off x="1997280" y="193680"/>
            <a:ext cx="8805240" cy="761040"/>
          </a:xfrm>
          <a:prstGeom prst="roundRect">
            <a:avLst>
              <a:gd fmla="val 10000" name="adj"/>
            </a:avLst>
          </a:prstGeom>
          <a:gradFill>
            <a:gsLst>
              <a:gs pos="0">
                <a:srgbClr val="0D1A19"/>
              </a:gs>
              <a:gs pos="100000">
                <a:srgbClr val="81BEBF"/>
              </a:gs>
            </a:gsLst>
            <a:lin ang="108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11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0" y="0"/>
            <a:ext cx="1798560" cy="685656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11"/>
          <p:cNvSpPr/>
          <p:nvPr/>
        </p:nvSpPr>
        <p:spPr>
          <a:xfrm>
            <a:off x="2370240" y="130680"/>
            <a:ext cx="9504720" cy="91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Ubuntu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Performance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1"/>
          <p:cNvSpPr/>
          <p:nvPr/>
        </p:nvSpPr>
        <p:spPr>
          <a:xfrm>
            <a:off x="6635520" y="6162120"/>
            <a:ext cx="4492800" cy="319320"/>
          </a:xfrm>
          <a:prstGeom prst="rect">
            <a:avLst/>
          </a:prstGeom>
          <a:solidFill>
            <a:srgbClr val="093133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  <a:effectLst>
            <a:outerShdw blurRad="57240" rotWithShape="0" dir="2264808" dist="56454">
              <a:srgbClr val="000000">
                <a:alpha val="83137"/>
              </a:srgbClr>
            </a:outerShdw>
          </a:effectLst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Reconocimiento automático de hablantes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2519280" y="2520000"/>
            <a:ext cx="6839280" cy="179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04238" y="1040760"/>
            <a:ext cx="6791325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11"/>
          <p:cNvSpPr txBox="1"/>
          <p:nvPr/>
        </p:nvSpPr>
        <p:spPr>
          <a:xfrm>
            <a:off x="1798550" y="4136375"/>
            <a:ext cx="3426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 plot_history</a:t>
            </a: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(history):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acc = history.history["accuracy"]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loss = history.history["loss"]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val_loss = history.history["val_loss"]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val_accuracy = history.history["val_accuracy"]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x = range(1, len(acc) + 1)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plt.figure(figsize=(12,5))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plt.subplot(1, 2, 1)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plt.plot(x, acc, "b", label="traning_acc")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plt.plot(x, val_accuracy, "r", label="traning_acc")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plt.title("Accuracy")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plt.subplot(1, 2, 2)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plt.plot(x, loss, "b", label="traning_acc")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plt.plot(x, val_loss, "r", label="traning_acc")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plt.title("Loss")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plot_history(history)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9530" y="4327775"/>
            <a:ext cx="7442470" cy="16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725" y="0"/>
            <a:ext cx="1799275" cy="1776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13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0" y="0"/>
            <a:ext cx="1798560" cy="683856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13"/>
          <p:cNvSpPr/>
          <p:nvPr/>
        </p:nvSpPr>
        <p:spPr>
          <a:xfrm>
            <a:off x="2370240" y="130680"/>
            <a:ext cx="9504720" cy="91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Ubuntu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Métricas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3"/>
          <p:cNvSpPr/>
          <p:nvPr/>
        </p:nvSpPr>
        <p:spPr>
          <a:xfrm>
            <a:off x="6635520" y="6162120"/>
            <a:ext cx="4492800" cy="319320"/>
          </a:xfrm>
          <a:prstGeom prst="rect">
            <a:avLst/>
          </a:prstGeom>
          <a:solidFill>
            <a:srgbClr val="093133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  <a:effectLst>
            <a:outerShdw blurRad="57240" rotWithShape="0" dir="2264808" dist="56454">
              <a:srgbClr val="000000">
                <a:alpha val="83137"/>
              </a:srgbClr>
            </a:outerShdw>
          </a:effectLst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Reconocimiento automático de hablantes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2519280" y="2520000"/>
            <a:ext cx="6839280" cy="179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8550" y="1412512"/>
            <a:ext cx="10076399" cy="403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725" y="0"/>
            <a:ext cx="1799275" cy="1776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12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0" y="0"/>
            <a:ext cx="1798560" cy="683856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12"/>
          <p:cNvSpPr/>
          <p:nvPr/>
        </p:nvSpPr>
        <p:spPr>
          <a:xfrm>
            <a:off x="2370240" y="130680"/>
            <a:ext cx="9504720" cy="91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Ubuntu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Ejecución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12"/>
          <p:cNvSpPr/>
          <p:nvPr/>
        </p:nvSpPr>
        <p:spPr>
          <a:xfrm>
            <a:off x="6635520" y="6162120"/>
            <a:ext cx="4492800" cy="319320"/>
          </a:xfrm>
          <a:prstGeom prst="rect">
            <a:avLst/>
          </a:prstGeom>
          <a:solidFill>
            <a:srgbClr val="093133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  <a:effectLst>
            <a:outerShdw blurRad="57240" rotWithShape="0" dir="2264808" dist="56454">
              <a:srgbClr val="000000">
                <a:alpha val="83137"/>
              </a:srgbClr>
            </a:outerShdw>
          </a:effectLst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Reconocimiento automático de hablantes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2519280" y="2520000"/>
            <a:ext cx="6839280" cy="179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00000" y="3696525"/>
            <a:ext cx="4992001" cy="1269568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12"/>
          <p:cNvSpPr txBox="1"/>
          <p:nvPr/>
        </p:nvSpPr>
        <p:spPr>
          <a:xfrm>
            <a:off x="1800000" y="1338813"/>
            <a:ext cx="4992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Clasificar a qué categoría corresponde el audio VozViva.wav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BATCH_SIZE = 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#SAMPLES_TO_DISPLAY = 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valid_audio_paths_vivo = []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valid_audio_paths_vivo += ["{}".format(DATASET_ROOT + '../</a:t>
            </a:r>
            <a:r>
              <a:rPr b="1" i="1" lang="en-US" sz="11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VozViva.wav</a:t>
            </a: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')]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valid_labels += []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test_ds = paths_and_labels_to_dataset(valid_audio_paths_vivo, [6])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test_ds = test_ds.shuffle(buffer_size=BATCH_SIZE * 8, seed=SHUFFLE_SEED).batch(BATCH_SIZE)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test_ds = test_ds.map(lambda x, y: (add_noise(x, noises, scale=SCALE), y))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2"/>
          <p:cNvSpPr txBox="1"/>
          <p:nvPr/>
        </p:nvSpPr>
        <p:spPr>
          <a:xfrm>
            <a:off x="6474575" y="946600"/>
            <a:ext cx="57195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audios, labels in test_ds.take(1):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# Obtener la señal FFT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ffts = </a:t>
            </a:r>
            <a:r>
              <a:rPr b="1" i="1" lang="en-US" sz="1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audio_to_fft</a:t>
            </a: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(audios)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# Predecir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y_pred = model.</a:t>
            </a:r>
            <a:r>
              <a:rPr b="1" i="1" lang="en-US" sz="1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predict</a:t>
            </a: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(ffts)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max_pred_value=0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idx_max_pred_value=0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name_max_pred_value=""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pred_name = class_names_process[np.argmax(y_pred)]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print(pred_name)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print("0)  -- {} {} ".format(pred_name, y_pred) 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for index, value in enumerate(y_pred[0]):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if (value &gt; 0.1):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print("y_pred({})&lt;={} {}".format(index,value, class_names_process[index]) 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if(value&gt;max_pred_value):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max_pred_value=value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idx_max_pred_value=index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name_max_pred_value=pred_name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2"/>
          <p:cNvSpPr txBox="1"/>
          <p:nvPr/>
        </p:nvSpPr>
        <p:spPr>
          <a:xfrm>
            <a:off x="1602525" y="4939750"/>
            <a:ext cx="10074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print("1) proba.cercanía=[{}] orden_categoría={} nombre_categoría={}".format(max_pred_value, idx_max_pred_value, name_max_pred_value) 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y_pred = np.argmax(y_pred, axis=-1)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print("2) predicción(Voz en Vivo) = {} ... y_pred={} index={}".format(class_names_process[y_pred[0]], y_pred, index))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print("3) registro (Voz en Vivo) = {} - {}".format(valid_audio_paths_vivo[0], y_pred,  ) 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display(Audio( valid_audio_paths_vivo[0], rate=SAMPLING_RATE ) 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Google Shape;466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725" y="0"/>
            <a:ext cx="1799275" cy="1776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14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0" y="0"/>
            <a:ext cx="1798560" cy="683856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14"/>
          <p:cNvSpPr/>
          <p:nvPr/>
        </p:nvSpPr>
        <p:spPr>
          <a:xfrm>
            <a:off x="2370240" y="130680"/>
            <a:ext cx="9504720" cy="91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Ubuntu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Oscilograma y Sonograma (~espectrograma)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14"/>
          <p:cNvSpPr/>
          <p:nvPr/>
        </p:nvSpPr>
        <p:spPr>
          <a:xfrm>
            <a:off x="6635520" y="6162120"/>
            <a:ext cx="4492800" cy="319320"/>
          </a:xfrm>
          <a:prstGeom prst="rect">
            <a:avLst/>
          </a:prstGeom>
          <a:solidFill>
            <a:srgbClr val="093133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  <a:effectLst>
            <a:outerShdw blurRad="57240" rotWithShape="0" dir="2264808" dist="56454">
              <a:srgbClr val="000000">
                <a:alpha val="83137"/>
              </a:srgbClr>
            </a:outerShdw>
          </a:effectLst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Reconocimiento automático de hablantes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Google Shape;47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2519280" y="2520000"/>
            <a:ext cx="6839280" cy="179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8550" y="1193160"/>
            <a:ext cx="6024896" cy="481656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14"/>
          <p:cNvSpPr txBox="1"/>
          <p:nvPr/>
        </p:nvSpPr>
        <p:spPr>
          <a:xfrm>
            <a:off x="7823450" y="1193150"/>
            <a:ext cx="42462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Dibujar forma de onda y espectrograma del audio: VozViva.wav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Read the wav file (mono)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samplingFrequency, signalData = wavfile.read('../VozViva.wav')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Plot the signal read from wav file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plt.rcParams["figure.figsize"] = [10.00, 8.00]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plt.rcParams["figure.autolayout"] = True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plt.subplot(211)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plt.title('Wave')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plt.plot(signalData)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plt.xlabel('Sample')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plt.ylabel('Amplitude')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plt.subplot(212)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plt.title('Spectrogram')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plt.specgram(signalData,Fs=samplingFrequency)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plt.xlabel('Time')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plt.ylabel('Frequency')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plt.show()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725" y="0"/>
            <a:ext cx="1799275" cy="1776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"/>
          <p:cNvSpPr txBox="1"/>
          <p:nvPr>
            <p:ph idx="4294967295" type="title"/>
          </p:nvPr>
        </p:nvSpPr>
        <p:spPr>
          <a:xfrm>
            <a:off x="6590520" y="6126840"/>
            <a:ext cx="4492800" cy="319320"/>
          </a:xfrm>
          <a:prstGeom prst="rect">
            <a:avLst/>
          </a:prstGeom>
          <a:solidFill>
            <a:srgbClr val="093133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  <a:effectLst>
            <a:outerShdw blurRad="57240" rotWithShape="0" dir="2264808" dist="56454">
              <a:srgbClr val="000000">
                <a:alpha val="83137"/>
              </a:srgbClr>
            </a:outerShdw>
          </a:effectLst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Reconocimiento automático de hablantes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"/>
          <p:cNvSpPr/>
          <p:nvPr/>
        </p:nvSpPr>
        <p:spPr>
          <a:xfrm>
            <a:off x="2370240" y="130680"/>
            <a:ext cx="9504720" cy="91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Ubuntu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Agenda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2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0" y="0"/>
            <a:ext cx="1821240" cy="683856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"/>
          <p:cNvSpPr/>
          <p:nvPr/>
        </p:nvSpPr>
        <p:spPr>
          <a:xfrm>
            <a:off x="1980000" y="180000"/>
            <a:ext cx="8805240" cy="761400"/>
          </a:xfrm>
          <a:prstGeom prst="roundRect">
            <a:avLst>
              <a:gd fmla="val 10000" name="adj"/>
            </a:avLst>
          </a:prstGeom>
          <a:gradFill>
            <a:gsLst>
              <a:gs pos="0">
                <a:srgbClr val="0D1A19"/>
              </a:gs>
              <a:gs pos="100000">
                <a:srgbClr val="81BEBF"/>
              </a:gs>
            </a:gsLst>
            <a:lin ang="108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"/>
          <p:cNvSpPr/>
          <p:nvPr/>
        </p:nvSpPr>
        <p:spPr>
          <a:xfrm>
            <a:off x="3012120" y="303480"/>
            <a:ext cx="149472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Ubuntu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Agenda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-2518920" y="2520000"/>
            <a:ext cx="6839280" cy="1799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2"/>
          <p:cNvGrpSpPr/>
          <p:nvPr/>
        </p:nvGrpSpPr>
        <p:grpSpPr>
          <a:xfrm>
            <a:off x="2906895" y="1597435"/>
            <a:ext cx="7143600" cy="3740120"/>
            <a:chOff x="3141720" y="1303560"/>
            <a:chExt cx="7143600" cy="3740120"/>
          </a:xfrm>
        </p:grpSpPr>
        <p:sp>
          <p:nvSpPr>
            <p:cNvPr id="230" name="Google Shape;230;p2"/>
            <p:cNvSpPr/>
            <p:nvPr/>
          </p:nvSpPr>
          <p:spPr>
            <a:xfrm>
              <a:off x="3141720" y="1303560"/>
              <a:ext cx="7143600" cy="514500"/>
            </a:xfrm>
            <a:prstGeom prst="roundRect">
              <a:avLst>
                <a:gd fmla="val 10000" name="adj"/>
              </a:avLst>
            </a:prstGeom>
            <a:solidFill>
              <a:srgbClr val="D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3225960" y="1349280"/>
              <a:ext cx="417300" cy="423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3729600" y="1303560"/>
              <a:ext cx="65556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3729600" y="1303560"/>
              <a:ext cx="65556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4000" lIns="54000" spcFirstLastPara="1" rIns="54000" wrap="square" tIns="54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3133"/>
                </a:buClr>
                <a:buSzPts val="1600"/>
                <a:buFont typeface="Ubuntu"/>
                <a:buNone/>
              </a:pPr>
              <a:r>
                <a:rPr b="0" i="0" lang="en-US" sz="1600" u="none" cap="none" strike="noStrike">
                  <a:solidFill>
                    <a:srgbClr val="093133"/>
                  </a:solidFill>
                  <a:latin typeface="Ubuntu"/>
                  <a:ea typeface="Ubuntu"/>
                  <a:cs typeface="Ubuntu"/>
                  <a:sym typeface="Ubuntu"/>
                </a:rPr>
                <a:t>Introducción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141720" y="1948680"/>
              <a:ext cx="7143600" cy="514500"/>
            </a:xfrm>
            <a:prstGeom prst="roundRect">
              <a:avLst>
                <a:gd fmla="val 10000" name="adj"/>
              </a:avLst>
            </a:prstGeom>
            <a:solidFill>
              <a:srgbClr val="D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3225960" y="1994400"/>
              <a:ext cx="417300" cy="423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729600" y="1948680"/>
              <a:ext cx="65556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3729600" y="1948680"/>
              <a:ext cx="65556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4000" lIns="54000" spcFirstLastPara="1" rIns="54000" wrap="square" tIns="54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3133"/>
                </a:buClr>
                <a:buSzPts val="1600"/>
                <a:buFont typeface="Ubuntu"/>
                <a:buNone/>
              </a:pPr>
              <a:r>
                <a:rPr b="0" i="0" lang="en-US" sz="1600" u="none" cap="none" strike="noStrike">
                  <a:solidFill>
                    <a:srgbClr val="093133"/>
                  </a:solidFill>
                  <a:latin typeface="Ubuntu"/>
                  <a:ea typeface="Ubuntu"/>
                  <a:cs typeface="Ubuntu"/>
                  <a:sym typeface="Ubuntu"/>
                </a:rPr>
                <a:t>Antecedentes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3141720" y="2593800"/>
              <a:ext cx="7143600" cy="514500"/>
            </a:xfrm>
            <a:prstGeom prst="roundRect">
              <a:avLst>
                <a:gd fmla="val 10000" name="adj"/>
              </a:avLst>
            </a:prstGeom>
            <a:solidFill>
              <a:srgbClr val="D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3225960" y="2639520"/>
              <a:ext cx="417300" cy="4233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3729600" y="2593800"/>
              <a:ext cx="65556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729600" y="2593800"/>
              <a:ext cx="65556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4000" lIns="54000" spcFirstLastPara="1" rIns="54000" wrap="square" tIns="54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3133"/>
                </a:buClr>
                <a:buSzPts val="1600"/>
                <a:buFont typeface="Ubuntu"/>
                <a:buNone/>
              </a:pPr>
              <a:r>
                <a:rPr b="0" i="0" lang="en-US" sz="1600" u="none" cap="none" strike="noStrike">
                  <a:solidFill>
                    <a:srgbClr val="093133"/>
                  </a:solidFill>
                  <a:latin typeface="Ubuntu"/>
                  <a:ea typeface="Ubuntu"/>
                  <a:cs typeface="Ubuntu"/>
                  <a:sym typeface="Ubuntu"/>
                </a:rPr>
                <a:t>Diseño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3141720" y="3238920"/>
              <a:ext cx="7143600" cy="514500"/>
            </a:xfrm>
            <a:prstGeom prst="roundRect">
              <a:avLst>
                <a:gd fmla="val 10000" name="adj"/>
              </a:avLst>
            </a:prstGeom>
            <a:solidFill>
              <a:srgbClr val="D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3729600" y="3238920"/>
              <a:ext cx="65556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141720" y="3884040"/>
              <a:ext cx="7143600" cy="514500"/>
            </a:xfrm>
            <a:prstGeom prst="roundRect">
              <a:avLst>
                <a:gd fmla="val 10000" name="adj"/>
              </a:avLst>
            </a:prstGeom>
            <a:solidFill>
              <a:srgbClr val="D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225960" y="3929760"/>
              <a:ext cx="417300" cy="423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729600" y="3884040"/>
              <a:ext cx="65556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729600" y="3884040"/>
              <a:ext cx="65556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4000" lIns="54000" spcFirstLastPara="1" rIns="54000" wrap="square" tIns="54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3133"/>
                </a:buClr>
                <a:buSzPts val="1600"/>
                <a:buFont typeface="Ubuntu"/>
                <a:buNone/>
              </a:pPr>
              <a:r>
                <a:rPr b="0" i="0" lang="en-US" sz="1600" u="none" cap="none" strike="noStrike">
                  <a:solidFill>
                    <a:srgbClr val="093133"/>
                  </a:solidFill>
                  <a:latin typeface="Ubuntu"/>
                  <a:ea typeface="Ubuntu"/>
                  <a:cs typeface="Ubuntu"/>
                  <a:sym typeface="Ubuntu"/>
                </a:rPr>
                <a:t>Verificación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141720" y="4529168"/>
              <a:ext cx="7143600" cy="514500"/>
            </a:xfrm>
            <a:prstGeom prst="roundRect">
              <a:avLst>
                <a:gd fmla="val 10000" name="adj"/>
              </a:avLst>
            </a:prstGeom>
            <a:solidFill>
              <a:srgbClr val="D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196240" y="4580915"/>
              <a:ext cx="476700" cy="4380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729600" y="4529180"/>
              <a:ext cx="65556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4000" lIns="54000" spcFirstLastPara="1" rIns="54000" wrap="square" tIns="54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3133"/>
                </a:buClr>
                <a:buSzPts val="1600"/>
                <a:buFont typeface="Ubuntu"/>
                <a:buNone/>
              </a:pPr>
              <a:r>
                <a:rPr b="0" i="0" lang="en-US" sz="1600" u="none" cap="none" strike="noStrike">
                  <a:solidFill>
                    <a:srgbClr val="093133"/>
                  </a:solidFill>
                  <a:latin typeface="Ubuntu"/>
                  <a:ea typeface="Ubuntu"/>
                  <a:cs typeface="Ubuntu"/>
                  <a:sym typeface="Ubuntu"/>
                </a:rPr>
                <a:t>Conclusiones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1" name="Google Shape;251;p2"/>
          <p:cNvSpPr/>
          <p:nvPr/>
        </p:nvSpPr>
        <p:spPr>
          <a:xfrm>
            <a:off x="3012130" y="3598038"/>
            <a:ext cx="405600" cy="411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"/>
          <p:cNvSpPr/>
          <p:nvPr/>
        </p:nvSpPr>
        <p:spPr>
          <a:xfrm>
            <a:off x="3494900" y="3546295"/>
            <a:ext cx="6555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54000" spcFirstLastPara="1" rIns="54000" wrap="square" tIns="5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3133"/>
              </a:buClr>
              <a:buSzPts val="1600"/>
              <a:buFont typeface="Ubuntu"/>
              <a:buNone/>
            </a:pPr>
            <a:r>
              <a:rPr b="0" i="0" lang="en-US" sz="1600" u="none" cap="none" strike="noStrike">
                <a:solidFill>
                  <a:srgbClr val="093133"/>
                </a:solidFill>
                <a:latin typeface="Ubuntu"/>
                <a:ea typeface="Ubuntu"/>
                <a:cs typeface="Ubuntu"/>
                <a:sym typeface="Ubuntu"/>
              </a:rPr>
              <a:t>Implementación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725" y="0"/>
            <a:ext cx="1799275" cy="1776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g1dc6df43079_0_110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0" y="0"/>
            <a:ext cx="1798560" cy="683856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1dc6df43079_0_110"/>
          <p:cNvSpPr/>
          <p:nvPr/>
        </p:nvSpPr>
        <p:spPr>
          <a:xfrm>
            <a:off x="2370240" y="130680"/>
            <a:ext cx="95046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Ubuntu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FFT: </a:t>
            </a:r>
            <a:r>
              <a:rPr b="0" i="0" lang="en-US" sz="2800" u="sng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Transformada Rápida de Fourier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1dc6df43079_0_110"/>
          <p:cNvSpPr/>
          <p:nvPr/>
        </p:nvSpPr>
        <p:spPr>
          <a:xfrm>
            <a:off x="6635520" y="6162120"/>
            <a:ext cx="4492800" cy="319200"/>
          </a:xfrm>
          <a:prstGeom prst="rect">
            <a:avLst/>
          </a:prstGeom>
          <a:solidFill>
            <a:srgbClr val="093133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  <a:effectLst>
            <a:outerShdw blurRad="57240" rotWithShape="0" dir="2264808" dist="56454">
              <a:srgbClr val="000000">
                <a:alpha val="83137"/>
              </a:srgbClr>
            </a:outerShdw>
          </a:effectLst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Reconocimiento automático de hablantes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g1dc6df43079_0_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2519280" y="2520000"/>
            <a:ext cx="6839280" cy="1799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s video sequence demonstrates the sequence of a square wave synthesis. It starts with the fundamental frequency and sequentially adds odd harmonics. The top graph shows the synthesized waveform based on these pure sine waves." id="486" name="Google Shape;486;g1dc6df43079_0_110" title="NTi Audio: FFT Video Sequence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15325" y="1022523"/>
            <a:ext cx="6391350" cy="479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1dc6df43079_0_1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59075" y="1022525"/>
            <a:ext cx="2857500" cy="2218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1dc6df43079_0_1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559075" y="3530025"/>
            <a:ext cx="28575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1dc6df43079_0_1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725" y="0"/>
            <a:ext cx="1799275" cy="1776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g1dc6df43079_0_98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0" y="0"/>
            <a:ext cx="1798560" cy="683856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1dc6df43079_0_98"/>
          <p:cNvSpPr/>
          <p:nvPr/>
        </p:nvSpPr>
        <p:spPr>
          <a:xfrm>
            <a:off x="2370240" y="130680"/>
            <a:ext cx="95046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Ubuntu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Casos prácticos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g1dc6df43079_0_98"/>
          <p:cNvSpPr/>
          <p:nvPr/>
        </p:nvSpPr>
        <p:spPr>
          <a:xfrm>
            <a:off x="6635520" y="6162120"/>
            <a:ext cx="4492800" cy="319200"/>
          </a:xfrm>
          <a:prstGeom prst="rect">
            <a:avLst/>
          </a:prstGeom>
          <a:solidFill>
            <a:srgbClr val="093133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  <a:effectLst>
            <a:outerShdw blurRad="57240" rotWithShape="0" dir="2264808" dist="56454">
              <a:srgbClr val="000000">
                <a:alpha val="83137"/>
              </a:srgbClr>
            </a:outerShdw>
          </a:effectLst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Reconocimiento automático de hablantes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7" name="Google Shape;497;g1dc6df43079_0_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2519280" y="2520000"/>
            <a:ext cx="6839280" cy="179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1dc6df43079_0_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1825" y="1862675"/>
            <a:ext cx="9128676" cy="31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1dc6df43079_0_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98550" y="2122798"/>
            <a:ext cx="9974149" cy="259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1dc6df43079_0_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82838" y="1204900"/>
            <a:ext cx="7286625" cy="44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1dc6df43079_0_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04799" y="1151526"/>
            <a:ext cx="8842727" cy="455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1dc6df43079_0_9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725" y="0"/>
            <a:ext cx="1799275" cy="1776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g1dafe78f8ad_0_0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0" y="0"/>
            <a:ext cx="1798560" cy="680868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1dafe78f8ad_0_0"/>
          <p:cNvSpPr/>
          <p:nvPr/>
        </p:nvSpPr>
        <p:spPr>
          <a:xfrm>
            <a:off x="2370240" y="130680"/>
            <a:ext cx="95046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Ubuntu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Introducción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1dafe78f8ad_0_0"/>
          <p:cNvSpPr/>
          <p:nvPr/>
        </p:nvSpPr>
        <p:spPr>
          <a:xfrm>
            <a:off x="6635520" y="6162120"/>
            <a:ext cx="4492800" cy="319200"/>
          </a:xfrm>
          <a:prstGeom prst="rect">
            <a:avLst/>
          </a:prstGeom>
          <a:solidFill>
            <a:srgbClr val="093133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  <a:effectLst>
            <a:outerShdw blurRad="57240" rotWithShape="0" dir="2264808" dist="56454">
              <a:srgbClr val="000000">
                <a:alpha val="83137"/>
              </a:srgbClr>
            </a:outerShdw>
          </a:effectLst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Reconocimiento automático de hablantes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g1dafe78f8a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-2519280" y="2520000"/>
            <a:ext cx="6839280" cy="179928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dafe78f8ad_0_0"/>
          <p:cNvSpPr txBox="1"/>
          <p:nvPr/>
        </p:nvSpPr>
        <p:spPr>
          <a:xfrm>
            <a:off x="2122343" y="2324638"/>
            <a:ext cx="3889200" cy="563100"/>
          </a:xfrm>
          <a:prstGeom prst="rect">
            <a:avLst/>
          </a:prstGeom>
          <a:gradFill>
            <a:gsLst>
              <a:gs pos="0">
                <a:srgbClr val="0D1A19"/>
              </a:gs>
              <a:gs pos="100000">
                <a:srgbClr val="81BEBF"/>
              </a:gs>
            </a:gsLst>
            <a:lin ang="1080140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dafe78f8ad_0_0"/>
          <p:cNvSpPr txBox="1"/>
          <p:nvPr/>
        </p:nvSpPr>
        <p:spPr>
          <a:xfrm>
            <a:off x="2121662" y="3319900"/>
            <a:ext cx="3889200" cy="563100"/>
          </a:xfrm>
          <a:prstGeom prst="rect">
            <a:avLst/>
          </a:prstGeom>
          <a:gradFill>
            <a:gsLst>
              <a:gs pos="0">
                <a:srgbClr val="0D1A19"/>
              </a:gs>
              <a:gs pos="100000">
                <a:srgbClr val="81BEBF"/>
              </a:gs>
            </a:gsLst>
            <a:lin ang="10801400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Justificación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" name="Google Shape;264;g1dafe78f8ad_0_0"/>
          <p:cNvGrpSpPr/>
          <p:nvPr/>
        </p:nvGrpSpPr>
        <p:grpSpPr>
          <a:xfrm>
            <a:off x="2121573" y="4315152"/>
            <a:ext cx="3889292" cy="563209"/>
            <a:chOff x="2789788" y="1322247"/>
            <a:chExt cx="4662301" cy="422417"/>
          </a:xfrm>
        </p:grpSpPr>
        <p:sp>
          <p:nvSpPr>
            <p:cNvPr id="265" name="Google Shape;265;g1dafe78f8ad_0_0"/>
            <p:cNvSpPr/>
            <p:nvPr/>
          </p:nvSpPr>
          <p:spPr>
            <a:xfrm>
              <a:off x="2789788" y="1323164"/>
              <a:ext cx="4662300" cy="421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1dafe78f8ad_0_0"/>
            <p:cNvSpPr txBox="1"/>
            <p:nvPr/>
          </p:nvSpPr>
          <p:spPr>
            <a:xfrm>
              <a:off x="2789789" y="1322247"/>
              <a:ext cx="4662300" cy="422400"/>
            </a:xfrm>
            <a:prstGeom prst="rect">
              <a:avLst/>
            </a:prstGeom>
            <a:gradFill>
              <a:gsLst>
                <a:gs pos="0">
                  <a:srgbClr val="0D1A19"/>
                </a:gs>
                <a:gs pos="100000">
                  <a:srgbClr val="81BEBF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Riesgos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" name="Google Shape;267;g1dafe78f8ad_0_0"/>
          <p:cNvGrpSpPr/>
          <p:nvPr/>
        </p:nvGrpSpPr>
        <p:grpSpPr>
          <a:xfrm>
            <a:off x="2122300" y="5310502"/>
            <a:ext cx="3889273" cy="563209"/>
            <a:chOff x="2789788" y="1322247"/>
            <a:chExt cx="5946901" cy="422417"/>
          </a:xfrm>
        </p:grpSpPr>
        <p:sp>
          <p:nvSpPr>
            <p:cNvPr id="268" name="Google Shape;268;g1dafe78f8ad_0_0"/>
            <p:cNvSpPr/>
            <p:nvPr/>
          </p:nvSpPr>
          <p:spPr>
            <a:xfrm>
              <a:off x="2789788" y="1323164"/>
              <a:ext cx="4662300" cy="421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1dafe78f8ad_0_0"/>
            <p:cNvSpPr txBox="1"/>
            <p:nvPr/>
          </p:nvSpPr>
          <p:spPr>
            <a:xfrm>
              <a:off x="2789789" y="1322247"/>
              <a:ext cx="5946900" cy="422400"/>
            </a:xfrm>
            <a:prstGeom prst="rect">
              <a:avLst/>
            </a:prstGeom>
            <a:gradFill>
              <a:gsLst>
                <a:gs pos="0">
                  <a:srgbClr val="0D1A19"/>
                </a:gs>
                <a:gs pos="100000">
                  <a:srgbClr val="81BEBF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Usos y aplicaciones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g1dafe78f8ad_0_0"/>
          <p:cNvGrpSpPr/>
          <p:nvPr/>
        </p:nvGrpSpPr>
        <p:grpSpPr>
          <a:xfrm>
            <a:off x="2121571" y="1329277"/>
            <a:ext cx="3889292" cy="563209"/>
            <a:chOff x="2789788" y="1322247"/>
            <a:chExt cx="4662301" cy="422417"/>
          </a:xfrm>
        </p:grpSpPr>
        <p:sp>
          <p:nvSpPr>
            <p:cNvPr id="271" name="Google Shape;271;g1dafe78f8ad_0_0"/>
            <p:cNvSpPr/>
            <p:nvPr/>
          </p:nvSpPr>
          <p:spPr>
            <a:xfrm>
              <a:off x="2789788" y="1323164"/>
              <a:ext cx="4662300" cy="421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dafe78f8ad_0_0"/>
            <p:cNvSpPr txBox="1"/>
            <p:nvPr/>
          </p:nvSpPr>
          <p:spPr>
            <a:xfrm>
              <a:off x="2789789" y="1322247"/>
              <a:ext cx="4662300" cy="422400"/>
            </a:xfrm>
            <a:prstGeom prst="rect">
              <a:avLst/>
            </a:prstGeom>
            <a:gradFill>
              <a:gsLst>
                <a:gs pos="0">
                  <a:srgbClr val="0D1A19"/>
                </a:gs>
                <a:gs pos="100000">
                  <a:srgbClr val="81BEBF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Problema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3" name="Google Shape;273;g1dafe78f8ad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1775" y="1892475"/>
            <a:ext cx="4279450" cy="39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dafe78f8ad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5" y="0"/>
            <a:ext cx="1799275" cy="1776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"/>
          <p:cNvSpPr/>
          <p:nvPr/>
        </p:nvSpPr>
        <p:spPr>
          <a:xfrm>
            <a:off x="1997280" y="193680"/>
            <a:ext cx="8805240" cy="761040"/>
          </a:xfrm>
          <a:prstGeom prst="roundRect">
            <a:avLst>
              <a:gd fmla="val 10000" name="adj"/>
            </a:avLst>
          </a:prstGeom>
          <a:gradFill>
            <a:gsLst>
              <a:gs pos="0">
                <a:srgbClr val="0D1A19"/>
              </a:gs>
              <a:gs pos="100000">
                <a:srgbClr val="81BEBF"/>
              </a:gs>
            </a:gsLst>
            <a:lin ang="108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"/>
          <p:cNvSpPr txBox="1"/>
          <p:nvPr>
            <p:ph idx="4294967295" type="title"/>
          </p:nvPr>
        </p:nvSpPr>
        <p:spPr>
          <a:xfrm>
            <a:off x="2370240" y="130680"/>
            <a:ext cx="95046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Ubuntu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Antecedentes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4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0" y="0"/>
            <a:ext cx="1798560" cy="685656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"/>
          <p:cNvSpPr/>
          <p:nvPr/>
        </p:nvSpPr>
        <p:spPr>
          <a:xfrm>
            <a:off x="6635520" y="6162120"/>
            <a:ext cx="4492800" cy="319320"/>
          </a:xfrm>
          <a:prstGeom prst="rect">
            <a:avLst/>
          </a:prstGeom>
          <a:solidFill>
            <a:srgbClr val="093133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  <a:effectLst>
            <a:outerShdw blurRad="57240" rotWithShape="0" dir="2264808" dist="56454">
              <a:srgbClr val="000000">
                <a:alpha val="83137"/>
              </a:srgbClr>
            </a:outerShdw>
          </a:effectLst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Reconocimiento automático de hablantes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2519280" y="2520000"/>
            <a:ext cx="6839280" cy="179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25134" y="1573013"/>
            <a:ext cx="8349887" cy="42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59076" y="1212362"/>
            <a:ext cx="4673843" cy="468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77674" y="1020299"/>
            <a:ext cx="3987247" cy="50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75350" y="1354163"/>
            <a:ext cx="8903375" cy="415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55400" y="1099125"/>
            <a:ext cx="6667500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89396" y="1074684"/>
            <a:ext cx="7047076" cy="49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-725" y="0"/>
            <a:ext cx="1799275" cy="1776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db0626a221_1_0"/>
          <p:cNvSpPr/>
          <p:nvPr/>
        </p:nvSpPr>
        <p:spPr>
          <a:xfrm>
            <a:off x="1997280" y="193680"/>
            <a:ext cx="8805300" cy="761100"/>
          </a:xfrm>
          <a:prstGeom prst="roundRect">
            <a:avLst>
              <a:gd fmla="val 10000" name="adj"/>
            </a:avLst>
          </a:prstGeom>
          <a:gradFill>
            <a:gsLst>
              <a:gs pos="0">
                <a:srgbClr val="0D1A19"/>
              </a:gs>
              <a:gs pos="100000">
                <a:srgbClr val="81BEBF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g1db0626a221_1_0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0" y="0"/>
            <a:ext cx="1798560" cy="683856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1db0626a221_1_0"/>
          <p:cNvSpPr/>
          <p:nvPr/>
        </p:nvSpPr>
        <p:spPr>
          <a:xfrm>
            <a:off x="2370240" y="130680"/>
            <a:ext cx="95046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Diseño I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1db0626a221_1_0"/>
          <p:cNvSpPr/>
          <p:nvPr/>
        </p:nvSpPr>
        <p:spPr>
          <a:xfrm>
            <a:off x="6635520" y="6162120"/>
            <a:ext cx="4492800" cy="319200"/>
          </a:xfrm>
          <a:prstGeom prst="rect">
            <a:avLst/>
          </a:prstGeom>
          <a:solidFill>
            <a:srgbClr val="093133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  <a:effectLst>
            <a:outerShdw blurRad="57240" rotWithShape="0" dir="2264808" dist="56454">
              <a:srgbClr val="000000">
                <a:alpha val="83137"/>
              </a:srgbClr>
            </a:outerShdw>
          </a:effectLst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Reconocimiento automático de hablantes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g1db0626a221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2517480" y="2538360"/>
            <a:ext cx="6838920" cy="179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1db0626a221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44825" y="2324100"/>
            <a:ext cx="1662075" cy="169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1db0626a221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83275" y="1122050"/>
            <a:ext cx="9160030" cy="1124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1db0626a221_1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44825" y="4163350"/>
            <a:ext cx="2276611" cy="18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1db0626a221_1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14600" y="2300250"/>
            <a:ext cx="3807183" cy="16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db0626a221_1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45850" y="2324501"/>
            <a:ext cx="1798550" cy="16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1db0626a221_1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577100" y="2324501"/>
            <a:ext cx="1798550" cy="16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1db0626a221_1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28476" y="4155124"/>
            <a:ext cx="6893301" cy="1813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1db0626a221_1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038638" y="1488548"/>
            <a:ext cx="6722575" cy="38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1db0626a221_1_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-725" y="0"/>
            <a:ext cx="1799275" cy="1776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0" y="0"/>
            <a:ext cx="1798560" cy="680868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"/>
          <p:cNvSpPr/>
          <p:nvPr/>
        </p:nvSpPr>
        <p:spPr>
          <a:xfrm>
            <a:off x="2370240" y="130680"/>
            <a:ext cx="95046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Ubuntu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Diseño II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"/>
          <p:cNvSpPr/>
          <p:nvPr/>
        </p:nvSpPr>
        <p:spPr>
          <a:xfrm>
            <a:off x="6635520" y="6162120"/>
            <a:ext cx="4492800" cy="319200"/>
          </a:xfrm>
          <a:prstGeom prst="rect">
            <a:avLst/>
          </a:prstGeom>
          <a:solidFill>
            <a:srgbClr val="093133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  <a:effectLst>
            <a:outerShdw blurRad="57240" rotWithShape="0" dir="2264808" dist="56454">
              <a:srgbClr val="000000">
                <a:alpha val="83137"/>
              </a:srgbClr>
            </a:outerShdw>
          </a:effectLst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Reconocimiento automático de hablantes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-2519280" y="2520000"/>
            <a:ext cx="6839280" cy="179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6250" y="1566018"/>
            <a:ext cx="3619500" cy="36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80529" y="1469888"/>
            <a:ext cx="8896475" cy="38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43563" y="1505625"/>
            <a:ext cx="5570388" cy="37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60429" y="1183942"/>
            <a:ext cx="5736675" cy="449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60429" y="1183954"/>
            <a:ext cx="5736675" cy="449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560429" y="1183954"/>
            <a:ext cx="5736675" cy="4464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35513" y="769675"/>
            <a:ext cx="3949325" cy="15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17100" y="4281175"/>
            <a:ext cx="3949261" cy="15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-725" y="0"/>
            <a:ext cx="1799275" cy="1776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"/>
          <p:cNvSpPr/>
          <p:nvPr/>
        </p:nvSpPr>
        <p:spPr>
          <a:xfrm>
            <a:off x="1997280" y="193680"/>
            <a:ext cx="8805240" cy="761040"/>
          </a:xfrm>
          <a:prstGeom prst="roundRect">
            <a:avLst>
              <a:gd fmla="val 10000" name="adj"/>
            </a:avLst>
          </a:prstGeom>
          <a:gradFill>
            <a:gsLst>
              <a:gs pos="0">
                <a:srgbClr val="0D1A19"/>
              </a:gs>
              <a:gs pos="100000">
                <a:srgbClr val="81BEBF"/>
              </a:gs>
            </a:gsLst>
            <a:lin ang="108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8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0" y="0"/>
            <a:ext cx="1798560" cy="683856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8"/>
          <p:cNvSpPr/>
          <p:nvPr/>
        </p:nvSpPr>
        <p:spPr>
          <a:xfrm>
            <a:off x="2370240" y="130680"/>
            <a:ext cx="9504720" cy="91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Ubuntu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Implementación: Pre-Procesamiento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8"/>
          <p:cNvSpPr/>
          <p:nvPr/>
        </p:nvSpPr>
        <p:spPr>
          <a:xfrm>
            <a:off x="6635520" y="6162120"/>
            <a:ext cx="4492800" cy="319320"/>
          </a:xfrm>
          <a:prstGeom prst="rect">
            <a:avLst/>
          </a:prstGeom>
          <a:solidFill>
            <a:srgbClr val="093133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  <a:effectLst>
            <a:outerShdw blurRad="57240" rotWithShape="0" dir="2264808" dist="56454">
              <a:srgbClr val="000000">
                <a:alpha val="83137"/>
              </a:srgbClr>
            </a:outerShdw>
          </a:effectLst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Reconocimiento automático de hablantes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2517480" y="2538360"/>
            <a:ext cx="6838920" cy="17985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-procesamiento para &quot;Reconocimiento automático de hablantes, empleando técnicas de Deep Learning, en peritajes informáticos&quot;&#10;&#10;¿Puede un perito en informática, demostrar con convicción que dos registros de voz han sido realizados por la misma persona?&#10;Este trabajo de tesis, contiene un prototipo basado en Inteligencia Artificial (IA) que permite resolver dicha problemática. El experto -en el marco de un proceso judicial- podrá emitir dictámenes sobre la compatibilidad de registros de voz, en contextos acotados, minimizando el riesgo de ser impugnado por motivos técnicos." id="338" name="Google Shape;338;p8" title="Preprocesamiento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81528" y="1069848"/>
            <a:ext cx="6629400" cy="4965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725" y="0"/>
            <a:ext cx="1799275" cy="1776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9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0" y="0"/>
            <a:ext cx="1798560" cy="683856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9"/>
          <p:cNvSpPr/>
          <p:nvPr/>
        </p:nvSpPr>
        <p:spPr>
          <a:xfrm>
            <a:off x="2370240" y="130680"/>
            <a:ext cx="9504720" cy="91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Ubuntu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Implementación: Procesamiento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9"/>
          <p:cNvSpPr/>
          <p:nvPr/>
        </p:nvSpPr>
        <p:spPr>
          <a:xfrm>
            <a:off x="6635520" y="6162120"/>
            <a:ext cx="4492800" cy="319320"/>
          </a:xfrm>
          <a:prstGeom prst="rect">
            <a:avLst/>
          </a:prstGeom>
          <a:solidFill>
            <a:srgbClr val="093133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  <a:effectLst>
            <a:outerShdw blurRad="57240" rotWithShape="0" dir="2264808" dist="56454">
              <a:srgbClr val="000000">
                <a:alpha val="83137"/>
              </a:srgbClr>
            </a:outerShdw>
          </a:effectLst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Reconocimiento automático de hablantes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-2518920" y="2523600"/>
            <a:ext cx="6839280" cy="1799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 el año 1996, investigadores de los laboratorios AT&amp;T Bell (Chin-Hui Lee, Frank K. Soong, Kuldip K. Paliwal, 1996), definieron “Reconocimiento Automático de Hablantes” -ASR por sus siglas en inglés- como “La ciencia y tecnología orientadas a implementar algoritmos para clasificar e identificar hablantes a través de sus registros de voz”.&#10;En la actualidad, dicha actividad se encuentra dentro de las incumbencias del perito informático forense. &#10;Conforme evolucionaron el poder de procesamiento computacional y las técnicas de aprendizaje profundo, se logró desarrollar un prototipo basado en una de las ramas de &quot;Inteligencia Artificial&quot;, conocida como &quot;Aprendizaje Profundo&quot; (Deep Learning por su traducción al inglés) que identifica hablantes automáticamente, con métricas que hasta el momento eran alcanzadas -por ejemplo- con el método dactiloscópico o el método genético del ADN.&#10;Esta prueba forense le otorga al perito informático, la facultad de emitir un dictamen, aceptando o rechazando la hipótesis: &quot;La muestra dubitada de voz del hablante X &quot; es compatible con una exactitud del **,***% &quot; con la muestra indubitada de voz del hablante Y&quot;. Luego, el juez o el jurado podrán usar ese dictamen con el tenor y la fuerza de evidencia para su deliberación y sentencia final.&#10;&#10;Código de Procesamiento publicado aquí: https://github.com/jmiguez/reconocimiento_de_hablantes/blob/acfc1ec02ee4a669c7feeff84407bb1a7a0612bf/procesamiento_V0080101.ipynb&#10;&#10;Código de Pre-procesamiento publicado aquí:&#10;https://github.com/jmiguez/reconocimiento_de_hablantes/blob/acfc1ec02ee4a669c7feeff84407bb1a7a0612bf/preprocesamientoV0080101.ipynb&#10;&#10;Demo Pre-procesamiento:&#10;https://youtu.be/FfGpkqEQbQY&#10;&#10;Sobre la descripción detallada del proyecto:&#10;https://github.com/jmiguez/reconocimiento_de_hablantes/blob/acfc1ec02ee4a669c7feeff84407bb1a7a0612bf/TESIS-FINAL-JMM.pdf&#10;&#10;Notebooks de soporte:&#10;https://github.com/jmiguez/reconocimiento_de_hablantes/blob/acfc1ec02ee4a669c7feeff84407bb1a7a0612bf/voiceRecognition001.ipynb&#10;&#10;Sobre el autor:&#10;https://www.linkedin.com/in/juan-manuel-miguez-970094a6/&#10;Nº de Registro Profesional 4470.&#10;Inscripto en el Libro de Registro de Asociados, del Consejo Profesional de Ciencias informáticas - CABA - Argentina.&#10;Tomo II - Folio 99" id="348" name="Google Shape;348;p9" title="Procesamiento en Reconocimiento automático de hablantes.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81528" y="1069848"/>
            <a:ext cx="6629400" cy="4965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725" y="0"/>
            <a:ext cx="1799275" cy="1776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6"/>
          <p:cNvSpPr txBox="1"/>
          <p:nvPr>
            <p:ph idx="4294967295" type="title"/>
          </p:nvPr>
        </p:nvSpPr>
        <p:spPr>
          <a:xfrm>
            <a:off x="2876050" y="735"/>
            <a:ext cx="82797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Century Gothic"/>
              <a:buNone/>
            </a:pPr>
            <a:r>
              <a:rPr b="0" i="0" lang="en-US" sz="7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Conclusiones</a:t>
            </a:r>
            <a:endParaRPr b="0" i="0" sz="7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518920" y="2520720"/>
            <a:ext cx="6839280" cy="179928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6"/>
          <p:cNvSpPr txBox="1"/>
          <p:nvPr/>
        </p:nvSpPr>
        <p:spPr>
          <a:xfrm>
            <a:off x="2236900" y="1519725"/>
            <a:ext cx="8919000" cy="3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Ubuntu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Es posible identificar hablantes automáticamente con buenas métricas, en un entorno práctico con restricciones.</a:t>
            </a:r>
            <a:endParaRPr b="0" i="0" sz="2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Ubuntu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El oficial de justicia está en condiciones de elaborar un </a:t>
            </a:r>
            <a:r>
              <a:rPr b="0" i="0" lang="en-US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dictamen pericial con una conclusión del siguiente tenor:</a:t>
            </a:r>
            <a:endParaRPr b="0" i="0" sz="2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1" lang="en-US" sz="25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"La muestra dubitada de voz del hablante X  </a:t>
            </a:r>
            <a:endParaRPr b="0" i="1" sz="25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1" lang="en-US" sz="25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es compatible con una exactitud del **,***% </a:t>
            </a:r>
            <a:endParaRPr b="0" i="1" sz="25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1" lang="en-US" sz="25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con la muestra indubitada de voz del hablante Y"</a:t>
            </a:r>
            <a:endParaRPr b="0" i="1" sz="25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"/>
              <a:buChar char="●"/>
            </a:pPr>
            <a:r>
              <a:rPr b="0" i="0" lang="en-US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 abren nuevos frentes hacia futuras líneas de investigación.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6"/>
          <p:cNvSpPr/>
          <p:nvPr/>
        </p:nvSpPr>
        <p:spPr>
          <a:xfrm>
            <a:off x="6635520" y="6162120"/>
            <a:ext cx="4492800" cy="319200"/>
          </a:xfrm>
          <a:prstGeom prst="rect">
            <a:avLst/>
          </a:prstGeom>
          <a:solidFill>
            <a:srgbClr val="093133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  <a:effectLst>
            <a:outerShdw blurRad="57240" rotWithShape="0" dir="2264808" dist="56454">
              <a:srgbClr val="000000">
                <a:alpha val="83137"/>
              </a:srgbClr>
            </a:outerShdw>
          </a:effectLst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Reconocimiento automático de hablantes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25" y="0"/>
            <a:ext cx="1799275" cy="1776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93133"/>
      </a:dk2>
      <a:lt2>
        <a:srgbClr val="356867"/>
      </a:lt2>
      <a:accent1>
        <a:srgbClr val="81BEBF"/>
      </a:accent1>
      <a:accent2>
        <a:srgbClr val="4E657C"/>
      </a:accent2>
      <a:accent3>
        <a:srgbClr val="CC6600"/>
      </a:accent3>
      <a:accent4>
        <a:srgbClr val="507B32"/>
      </a:accent4>
      <a:accent5>
        <a:srgbClr val="7E5361"/>
      </a:accent5>
      <a:accent6>
        <a:srgbClr val="65666D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93133"/>
      </a:dk2>
      <a:lt2>
        <a:srgbClr val="356867"/>
      </a:lt2>
      <a:accent1>
        <a:srgbClr val="81BEBF"/>
      </a:accent1>
      <a:accent2>
        <a:srgbClr val="4E657C"/>
      </a:accent2>
      <a:accent3>
        <a:srgbClr val="CC6600"/>
      </a:accent3>
      <a:accent4>
        <a:srgbClr val="507B32"/>
      </a:accent4>
      <a:accent5>
        <a:srgbClr val="7E5361"/>
      </a:accent5>
      <a:accent6>
        <a:srgbClr val="65666D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93133"/>
      </a:dk2>
      <a:lt2>
        <a:srgbClr val="356867"/>
      </a:lt2>
      <a:accent1>
        <a:srgbClr val="81BEBF"/>
      </a:accent1>
      <a:accent2>
        <a:srgbClr val="4E657C"/>
      </a:accent2>
      <a:accent3>
        <a:srgbClr val="CC6600"/>
      </a:accent3>
      <a:accent4>
        <a:srgbClr val="507B32"/>
      </a:accent4>
      <a:accent5>
        <a:srgbClr val="7E5361"/>
      </a:accent5>
      <a:accent6>
        <a:srgbClr val="65666D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/>
</file>